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8" r:id="rId6"/>
    <p:sldId id="269" r:id="rId7"/>
    <p:sldId id="258" r:id="rId8"/>
    <p:sldId id="260" r:id="rId9"/>
    <p:sldId id="261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10,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003" y="1080597"/>
            <a:ext cx="5629993" cy="160794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El </a:t>
            </a:r>
            <a:r>
              <a:rPr lang="en-US" sz="6000" dirty="0" err="1" smtClean="0"/>
              <a:t>Subjuntivo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1761" y="2742726"/>
            <a:ext cx="2584057" cy="1104925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err="1" smtClean="0"/>
              <a:t>Capítulo</a:t>
            </a:r>
            <a:r>
              <a:rPr lang="en-US" sz="3600" dirty="0" smtClean="0"/>
              <a:t> 4A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844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48309"/>
          </a:xfrm>
        </p:spPr>
        <p:txBody>
          <a:bodyPr/>
          <a:lstStyle/>
          <a:p>
            <a:r>
              <a:rPr lang="en-US" dirty="0" smtClean="0"/>
              <a:t>Subjunctive -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2947"/>
            <a:ext cx="7772400" cy="462136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800" dirty="0" smtClean="0"/>
              <a:t>*Subjunctive is used after verbs and impersonal phrases that express emotions. (subjective opinion)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err="1" smtClean="0"/>
              <a:t>Temo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		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triste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</a:p>
          <a:p>
            <a:pPr marL="68580" indent="0">
              <a:buNone/>
            </a:pPr>
            <a:r>
              <a:rPr lang="en-US" sz="2800" dirty="0" err="1" smtClean="0"/>
              <a:t>Siento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		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bueno</a:t>
            </a:r>
            <a:r>
              <a:rPr lang="en-US" sz="2800" dirty="0" smtClean="0"/>
              <a:t>/</a:t>
            </a:r>
            <a:r>
              <a:rPr lang="en-US" sz="2800" dirty="0" err="1" smtClean="0"/>
              <a:t>malo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</a:p>
          <a:p>
            <a:pPr marL="68580" indent="0">
              <a:buNone/>
            </a:pPr>
            <a:r>
              <a:rPr lang="en-US" sz="2800" dirty="0" smtClean="0"/>
              <a:t>Me </a:t>
            </a:r>
            <a:r>
              <a:rPr lang="en-US" sz="2800" dirty="0" err="1" smtClean="0"/>
              <a:t>alegro</a:t>
            </a:r>
            <a:r>
              <a:rPr lang="en-US" sz="2800" dirty="0" smtClean="0"/>
              <a:t> de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	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lástima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</a:p>
          <a:p>
            <a:pPr marL="68580" indent="0">
              <a:buNone/>
            </a:pPr>
            <a:r>
              <a:rPr lang="en-US" sz="2800" dirty="0" smtClean="0"/>
              <a:t>Me </a:t>
            </a:r>
            <a:r>
              <a:rPr lang="en-US" sz="2800" dirty="0" err="1" smtClean="0"/>
              <a:t>molesta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	</a:t>
            </a:r>
          </a:p>
          <a:p>
            <a:pPr marL="68580" indent="0">
              <a:buNone/>
            </a:pPr>
            <a:r>
              <a:rPr lang="en-US" sz="2800" dirty="0" smtClean="0"/>
              <a:t>Me </a:t>
            </a:r>
            <a:r>
              <a:rPr lang="en-US" sz="2800" dirty="0" err="1" smtClean="0"/>
              <a:t>sorprende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</a:t>
            </a:r>
          </a:p>
          <a:p>
            <a:pPr marL="68580" indent="0">
              <a:buNone/>
            </a:pPr>
            <a:r>
              <a:rPr lang="en-US" sz="2800" dirty="0" smtClean="0"/>
              <a:t>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		</a:t>
            </a:r>
            <a:r>
              <a:rPr lang="en-US" sz="2800" dirty="0" err="1" smtClean="0"/>
              <a:t>Ojalá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</a:p>
          <a:p>
            <a:pPr marL="68580" indent="0">
              <a:buNone/>
            </a:pPr>
            <a:r>
              <a:rPr lang="en-US" sz="2800" dirty="0" smtClean="0"/>
              <a:t>Me </a:t>
            </a:r>
            <a:r>
              <a:rPr lang="en-US" sz="2800" dirty="0" err="1" smtClean="0"/>
              <a:t>enoja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</a:p>
          <a:p>
            <a:pPr marL="68580" indent="0">
              <a:buNone/>
            </a:pPr>
            <a:r>
              <a:rPr lang="en-US" sz="2800" dirty="0" err="1" smtClean="0"/>
              <a:t>Espero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35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It surprises me that she is jealous.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fear that we have nothing in common. 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She hopes that you change your mind.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627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  </a:t>
            </a:r>
            <a:r>
              <a:rPr lang="en-US" dirty="0" err="1" smtClean="0"/>
              <a:t>vs</a:t>
            </a:r>
            <a:r>
              <a:rPr lang="en-US" dirty="0" smtClean="0"/>
              <a:t> 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3200" dirty="0" smtClean="0"/>
              <a:t>*When the sentence has only ONE subject, you will use an INFINITIVE instead of the subjunctive.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Compare the following: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bueno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 </a:t>
            </a:r>
            <a:r>
              <a:rPr lang="en-US" sz="3200" dirty="0" err="1" smtClean="0"/>
              <a:t>seamos</a:t>
            </a:r>
            <a:r>
              <a:rPr lang="en-US" sz="3200" dirty="0" smtClean="0"/>
              <a:t> </a:t>
            </a:r>
            <a:r>
              <a:rPr lang="en-US" sz="3200" dirty="0" err="1" smtClean="0"/>
              <a:t>honestos</a:t>
            </a:r>
            <a:r>
              <a:rPr lang="en-US" sz="3200" dirty="0" smtClean="0"/>
              <a:t>.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bueno</a:t>
            </a:r>
            <a:r>
              <a:rPr lang="en-US" sz="3200" dirty="0" smtClean="0"/>
              <a:t> </a:t>
            </a:r>
            <a:r>
              <a:rPr lang="en-US" sz="3200" dirty="0" err="1" smtClean="0"/>
              <a:t>ser</a:t>
            </a:r>
            <a:r>
              <a:rPr lang="en-US" sz="3200" dirty="0" smtClean="0"/>
              <a:t> </a:t>
            </a:r>
            <a:r>
              <a:rPr lang="en-US" sz="3200" dirty="0" err="1" smtClean="0"/>
              <a:t>honesto</a:t>
            </a:r>
            <a:r>
              <a:rPr lang="en-US" sz="3200" dirty="0" smtClean="0"/>
              <a:t>.</a:t>
            </a:r>
            <a:endParaRPr lang="en-US" sz="32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3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3200" dirty="0" smtClean="0"/>
              <a:t>¿</a:t>
            </a:r>
            <a:r>
              <a:rPr lang="en-US" sz="3200" dirty="0" err="1" smtClean="0"/>
              <a:t>Infinitivo</a:t>
            </a:r>
            <a:r>
              <a:rPr lang="en-US" sz="3200" dirty="0" smtClean="0"/>
              <a:t> o </a:t>
            </a:r>
            <a:r>
              <a:rPr lang="en-US" sz="3200" dirty="0" err="1" smtClean="0"/>
              <a:t>Subjuntivo</a:t>
            </a:r>
            <a:r>
              <a:rPr lang="en-US" sz="3200" dirty="0" smtClean="0"/>
              <a:t>?</a:t>
            </a:r>
          </a:p>
          <a:p>
            <a:pPr marL="68580" indent="0">
              <a:buNone/>
            </a:pPr>
            <a:endParaRPr lang="en-US" sz="3200" dirty="0"/>
          </a:p>
          <a:p>
            <a:pPr marL="582930" indent="-514350">
              <a:buAutoNum type="arabicPeriod"/>
            </a:pP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malo</a:t>
            </a:r>
            <a:r>
              <a:rPr lang="en-US" sz="3200" dirty="0"/>
              <a:t> </a:t>
            </a:r>
            <a:r>
              <a:rPr lang="en-US" sz="3200" dirty="0" smtClean="0"/>
              <a:t>______ </a:t>
            </a:r>
            <a:r>
              <a:rPr lang="en-US" sz="3200" dirty="0" err="1" smtClean="0"/>
              <a:t>celos</a:t>
            </a:r>
            <a:r>
              <a:rPr lang="en-US" sz="3200" dirty="0" smtClean="0"/>
              <a:t>.  (</a:t>
            </a:r>
            <a:r>
              <a:rPr lang="en-US" sz="3200" dirty="0" err="1" smtClean="0"/>
              <a:t>tener</a:t>
            </a:r>
            <a:r>
              <a:rPr lang="en-US" sz="3200" dirty="0" smtClean="0"/>
              <a:t>)</a:t>
            </a:r>
          </a:p>
          <a:p>
            <a:pPr marL="582930" indent="-514350">
              <a:buAutoNum type="arabicPeriod"/>
            </a:pPr>
            <a:r>
              <a:rPr lang="en-US" sz="3200" dirty="0" smtClean="0"/>
              <a:t>Me </a:t>
            </a:r>
            <a:r>
              <a:rPr lang="en-US" sz="3200" dirty="0" err="1" smtClean="0"/>
              <a:t>molesta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mi </a:t>
            </a:r>
            <a:r>
              <a:rPr lang="en-US" sz="3200" dirty="0" err="1" smtClean="0"/>
              <a:t>amiga</a:t>
            </a:r>
            <a:r>
              <a:rPr lang="en-US" sz="3200" dirty="0"/>
              <a:t> </a:t>
            </a:r>
            <a:r>
              <a:rPr lang="en-US" sz="3200" dirty="0" smtClean="0"/>
              <a:t>no me ___. (</a:t>
            </a:r>
            <a:r>
              <a:rPr lang="en-US" sz="3200" dirty="0" err="1" smtClean="0"/>
              <a:t>apoyar</a:t>
            </a:r>
            <a:r>
              <a:rPr lang="en-US" sz="3200" dirty="0" smtClean="0"/>
              <a:t>)</a:t>
            </a:r>
          </a:p>
          <a:p>
            <a:pPr marL="582930" indent="-514350">
              <a:buAutoNum type="arabicPeriod"/>
            </a:pPr>
            <a:r>
              <a:rPr lang="en-US" sz="3200" dirty="0" err="1" smtClean="0"/>
              <a:t>Espero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tú</a:t>
            </a:r>
            <a:r>
              <a:rPr lang="en-US" sz="3200" dirty="0" smtClean="0"/>
              <a:t> ______ mi </a:t>
            </a:r>
            <a:r>
              <a:rPr lang="en-US" sz="3200" dirty="0" err="1" smtClean="0"/>
              <a:t>secreto</a:t>
            </a:r>
            <a:r>
              <a:rPr lang="en-US" sz="3200" dirty="0" smtClean="0"/>
              <a:t>. (</a:t>
            </a:r>
            <a:r>
              <a:rPr lang="en-US" sz="3200" dirty="0" err="1" smtClean="0"/>
              <a:t>guardar</a:t>
            </a:r>
            <a:r>
              <a:rPr lang="en-US" sz="3200" dirty="0" smtClean="0"/>
              <a:t>)</a:t>
            </a:r>
          </a:p>
          <a:p>
            <a:pPr marL="582930" indent="-514350">
              <a:buAutoNum type="arabicPeriod"/>
            </a:pPr>
            <a:r>
              <a:rPr lang="en-US" sz="3200" dirty="0" err="1" smtClean="0"/>
              <a:t>Siento</a:t>
            </a:r>
            <a:r>
              <a:rPr lang="en-US" sz="3200" dirty="0" smtClean="0"/>
              <a:t> no ______ </a:t>
            </a:r>
            <a:r>
              <a:rPr lang="en-US" sz="3200" dirty="0" err="1" smtClean="0"/>
              <a:t>ir</a:t>
            </a:r>
            <a:r>
              <a:rPr lang="en-US" sz="3200" dirty="0" smtClean="0"/>
              <a:t> al cine </a:t>
            </a:r>
            <a:r>
              <a:rPr lang="en-US" sz="3200" dirty="0" err="1" smtClean="0"/>
              <a:t>contigo</a:t>
            </a:r>
            <a:r>
              <a:rPr lang="en-US" sz="3200" dirty="0" smtClean="0"/>
              <a:t>. (</a:t>
            </a:r>
            <a:r>
              <a:rPr lang="en-US" sz="3200" dirty="0" err="1" smtClean="0"/>
              <a:t>poder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265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– un </a:t>
            </a:r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3" y="1600201"/>
            <a:ext cx="8173857" cy="37338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s</a:t>
            </a:r>
            <a:r>
              <a:rPr lang="en-US" sz="3600" dirty="0" smtClean="0"/>
              <a:t>ubjunctive is a not a verb TENSE.</a:t>
            </a:r>
          </a:p>
          <a:p>
            <a:pPr marL="68580" indent="0">
              <a:buNone/>
            </a:pPr>
            <a:r>
              <a:rPr lang="en-US" sz="3600" dirty="0" smtClean="0"/>
              <a:t>It is a MOOD.</a:t>
            </a:r>
          </a:p>
          <a:p>
            <a:pPr marL="68580" indent="0">
              <a:buNone/>
            </a:pPr>
            <a:endParaRPr lang="en-US" sz="3600" dirty="0" smtClean="0"/>
          </a:p>
          <a:p>
            <a:pPr marL="68580" indent="0">
              <a:buNone/>
            </a:pPr>
            <a:r>
              <a:rPr lang="en-US" sz="3600" dirty="0" smtClean="0"/>
              <a:t>Mood = how the speaker feels about the action</a:t>
            </a:r>
            <a:endParaRPr lang="en-US" sz="3600" dirty="0"/>
          </a:p>
          <a:p>
            <a:pPr marL="68580" indent="0">
              <a:buNone/>
            </a:pPr>
            <a:r>
              <a:rPr lang="en-US" sz="3600" dirty="0" smtClean="0"/>
              <a:t>Tense = when an action takes place </a:t>
            </a:r>
          </a:p>
          <a:p>
            <a:pPr marL="6858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(past, present, future)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419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moods in Spanish: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600201"/>
            <a:ext cx="8702842" cy="3733800"/>
          </a:xfrm>
        </p:spPr>
        <p:txBody>
          <a:bodyPr/>
          <a:lstStyle/>
          <a:p>
            <a:pPr marL="582930" indent="-514350">
              <a:buAutoNum type="arabicParenR"/>
            </a:pPr>
            <a:r>
              <a:rPr lang="en-US" sz="3600" dirty="0"/>
              <a:t>Indicative </a:t>
            </a:r>
            <a:r>
              <a:rPr lang="en-US" sz="3600" dirty="0" smtClean="0"/>
              <a:t>(facts, certainty, objectivity)</a:t>
            </a:r>
            <a:endParaRPr lang="en-US" sz="3600" dirty="0"/>
          </a:p>
          <a:p>
            <a:pPr marL="582930" indent="-514350">
              <a:buAutoNum type="arabicParenR"/>
            </a:pPr>
            <a:r>
              <a:rPr lang="en-US" sz="3600" dirty="0"/>
              <a:t>Imperative (commands)</a:t>
            </a:r>
          </a:p>
          <a:p>
            <a:pPr marL="582930" indent="-514350">
              <a:buAutoNum type="arabicParenR"/>
            </a:pPr>
            <a:r>
              <a:rPr lang="en-US" sz="3600" dirty="0"/>
              <a:t>Subjunctive (doubt, uncertainty, subjectivity)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– 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5" y="1417638"/>
            <a:ext cx="7772400" cy="3733800"/>
          </a:xfrm>
        </p:spPr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en-US" sz="2400" dirty="0" smtClean="0"/>
              <a:t>Put the verb in present tense “</a:t>
            </a:r>
            <a:r>
              <a:rPr lang="en-US" sz="2400" dirty="0" err="1" smtClean="0"/>
              <a:t>yo</a:t>
            </a:r>
            <a:r>
              <a:rPr lang="en-US" sz="2400" dirty="0" smtClean="0"/>
              <a:t>” form of indicative.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Drop the “-o”</a:t>
            </a:r>
          </a:p>
          <a:p>
            <a:pPr marL="582930" indent="-514350">
              <a:buAutoNum type="arabicPeriod"/>
            </a:pPr>
            <a:r>
              <a:rPr lang="en-US" sz="2400" dirty="0" smtClean="0"/>
              <a:t>Add subjunctive endings</a:t>
            </a:r>
            <a:r>
              <a:rPr lang="en-US" sz="2400" dirty="0" smtClean="0"/>
              <a:t>.</a:t>
            </a: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     </a:t>
            </a: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smtClean="0"/>
              <a:t>-</a:t>
            </a:r>
            <a:r>
              <a:rPr lang="en-US" sz="3200" dirty="0" err="1" smtClean="0"/>
              <a:t>ar</a:t>
            </a:r>
            <a:r>
              <a:rPr lang="en-US" sz="3200" dirty="0" smtClean="0"/>
              <a:t>                                  </a:t>
            </a:r>
            <a:r>
              <a:rPr lang="en-US" sz="3200" dirty="0" smtClean="0"/>
              <a:t> </a:t>
            </a:r>
            <a:r>
              <a:rPr lang="en-US" sz="3200" dirty="0" smtClean="0"/>
              <a:t>-</a:t>
            </a:r>
            <a:r>
              <a:rPr lang="en-US" sz="3200" dirty="0" err="1" smtClean="0"/>
              <a:t>er</a:t>
            </a:r>
            <a:r>
              <a:rPr lang="en-US" sz="3200" dirty="0" smtClean="0"/>
              <a:t>/-</a:t>
            </a:r>
            <a:r>
              <a:rPr lang="en-US" sz="3200" dirty="0" err="1" smtClean="0"/>
              <a:t>ir</a:t>
            </a:r>
            <a:endParaRPr lang="en-US" sz="3200" dirty="0" smtClean="0"/>
          </a:p>
          <a:p>
            <a:pPr marL="68580" indent="0">
              <a:buNone/>
            </a:pPr>
            <a:endParaRPr lang="en-US" sz="3200" dirty="0" smtClean="0"/>
          </a:p>
          <a:p>
            <a:pPr marL="68580" indent="0" fontAlgn="t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56281"/>
              </p:ext>
            </p:extLst>
          </p:nvPr>
        </p:nvGraphicFramePr>
        <p:xfrm>
          <a:off x="4638842" y="3642895"/>
          <a:ext cx="381935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679"/>
                <a:gridCol w="1909679"/>
              </a:tblGrid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amos</a:t>
                      </a:r>
                      <a:endParaRPr lang="en-US" sz="3200" dirty="0"/>
                    </a:p>
                  </a:txBody>
                  <a:tcPr/>
                </a:tc>
              </a:tr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áis</a:t>
                      </a:r>
                      <a:endParaRPr lang="en-US" sz="3200" dirty="0"/>
                    </a:p>
                  </a:txBody>
                  <a:tcPr/>
                </a:tc>
              </a:tr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-an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24945"/>
              </p:ext>
            </p:extLst>
          </p:nvPr>
        </p:nvGraphicFramePr>
        <p:xfrm>
          <a:off x="322256" y="3642895"/>
          <a:ext cx="40545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283"/>
                <a:gridCol w="2027283"/>
              </a:tblGrid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emos</a:t>
                      </a:r>
                      <a:endParaRPr lang="en-US" sz="3200" dirty="0"/>
                    </a:p>
                  </a:txBody>
                  <a:tcPr/>
                </a:tc>
              </a:tr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err="1" smtClean="0"/>
                        <a:t>éis</a:t>
                      </a:r>
                      <a:endParaRPr lang="en-US" sz="3200" dirty="0"/>
                    </a:p>
                  </a:txBody>
                  <a:tcPr/>
                </a:tc>
              </a:tr>
              <a:tr h="5677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-en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2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- 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1"/>
            <a:ext cx="7990305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D</a:t>
            </a:r>
            <a:r>
              <a:rPr lang="en-US" sz="3200" dirty="0" smtClean="0"/>
              <a:t>ar (</a:t>
            </a:r>
            <a:r>
              <a:rPr lang="en-US" sz="3200" dirty="0" err="1" smtClean="0"/>
              <a:t>dé</a:t>
            </a:r>
            <a:r>
              <a:rPr lang="en-US" sz="3200" dirty="0" smtClean="0"/>
              <a:t>, des, </a:t>
            </a:r>
            <a:r>
              <a:rPr lang="en-US" sz="3200" dirty="0" err="1" smtClean="0"/>
              <a:t>dé</a:t>
            </a:r>
            <a:r>
              <a:rPr lang="en-US" sz="3200" dirty="0" smtClean="0"/>
              <a:t>, demos, </a:t>
            </a:r>
            <a:r>
              <a:rPr lang="en-US" sz="3200" dirty="0" err="1" smtClean="0"/>
              <a:t>deis</a:t>
            </a:r>
            <a:r>
              <a:rPr lang="en-US" sz="3200" dirty="0" smtClean="0"/>
              <a:t>, den)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B7E776"/>
                </a:solidFill>
              </a:rPr>
              <a:t>I</a:t>
            </a:r>
            <a:r>
              <a:rPr lang="en-US" sz="3200" dirty="0" err="1" smtClean="0"/>
              <a:t>r</a:t>
            </a:r>
            <a:r>
              <a:rPr lang="en-US" sz="3200" dirty="0" smtClean="0"/>
              <a:t> (</a:t>
            </a:r>
            <a:r>
              <a:rPr lang="en-US" sz="3200" dirty="0" err="1" smtClean="0"/>
              <a:t>vaya</a:t>
            </a:r>
            <a:r>
              <a:rPr lang="en-US" sz="3200" dirty="0" smtClean="0"/>
              <a:t>, </a:t>
            </a:r>
            <a:r>
              <a:rPr lang="en-US" sz="3200" dirty="0" err="1" smtClean="0"/>
              <a:t>vayas</a:t>
            </a:r>
            <a:r>
              <a:rPr lang="en-US" sz="3200" dirty="0" smtClean="0"/>
              <a:t>, </a:t>
            </a:r>
            <a:r>
              <a:rPr lang="en-US" sz="3200" dirty="0" err="1" smtClean="0"/>
              <a:t>vaya</a:t>
            </a:r>
            <a:r>
              <a:rPr lang="en-US" sz="3200" dirty="0" smtClean="0"/>
              <a:t>, </a:t>
            </a:r>
            <a:r>
              <a:rPr lang="en-US" sz="3200" dirty="0" err="1" smtClean="0"/>
              <a:t>vayamos</a:t>
            </a:r>
            <a:r>
              <a:rPr lang="en-US" sz="3200" dirty="0" smtClean="0"/>
              <a:t>, </a:t>
            </a:r>
            <a:r>
              <a:rPr lang="en-US" sz="3200" dirty="0" err="1" smtClean="0"/>
              <a:t>vay</a:t>
            </a:r>
            <a:r>
              <a:rPr lang="en-US" sz="3200" dirty="0" err="1" smtClean="0"/>
              <a:t>á</a:t>
            </a:r>
            <a:r>
              <a:rPr lang="en-US" sz="3200" dirty="0" err="1" smtClean="0"/>
              <a:t>is</a:t>
            </a:r>
            <a:r>
              <a:rPr lang="en-US" sz="3200" dirty="0" smtClean="0"/>
              <a:t>, </a:t>
            </a:r>
            <a:r>
              <a:rPr lang="en-US" sz="3200" dirty="0" err="1" smtClean="0"/>
              <a:t>vayan</a:t>
            </a:r>
            <a:r>
              <a:rPr lang="en-US" sz="3200" dirty="0" smtClean="0"/>
              <a:t>)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B7E776"/>
                </a:solidFill>
              </a:rPr>
              <a:t>S</a:t>
            </a:r>
            <a:r>
              <a:rPr lang="en-US" sz="3200" dirty="0" err="1" smtClean="0"/>
              <a:t>er</a:t>
            </a:r>
            <a:r>
              <a:rPr lang="en-US" sz="3200" dirty="0" smtClean="0"/>
              <a:t> (sea, seas, sea, </a:t>
            </a:r>
            <a:r>
              <a:rPr lang="en-US" sz="3200" dirty="0" err="1" smtClean="0"/>
              <a:t>seamos</a:t>
            </a:r>
            <a:r>
              <a:rPr lang="en-US" sz="3200" dirty="0" smtClean="0"/>
              <a:t>, </a:t>
            </a:r>
            <a:r>
              <a:rPr lang="en-US" sz="3200" dirty="0" err="1" smtClean="0"/>
              <a:t>seáis</a:t>
            </a:r>
            <a:r>
              <a:rPr lang="en-US" sz="3200" dirty="0" smtClean="0"/>
              <a:t>, </a:t>
            </a:r>
            <a:r>
              <a:rPr lang="en-US" sz="3200" dirty="0" err="1" smtClean="0"/>
              <a:t>sean</a:t>
            </a:r>
            <a:r>
              <a:rPr lang="en-US" sz="3200" dirty="0" smtClean="0"/>
              <a:t>)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H</a:t>
            </a:r>
            <a:r>
              <a:rPr lang="en-US" sz="3200" dirty="0" smtClean="0"/>
              <a:t>aber *</a:t>
            </a:r>
            <a:r>
              <a:rPr lang="en-US" sz="3200" dirty="0" err="1" smtClean="0"/>
              <a:t>haya</a:t>
            </a:r>
            <a:endParaRPr lang="en-US" sz="3200" dirty="0" smtClean="0"/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B7E776"/>
                </a:solidFill>
              </a:rPr>
              <a:t>E</a:t>
            </a:r>
            <a:r>
              <a:rPr lang="en-US" sz="3200" dirty="0" err="1" smtClean="0"/>
              <a:t>star</a:t>
            </a:r>
            <a:r>
              <a:rPr lang="en-US" sz="3200" dirty="0" smtClean="0"/>
              <a:t> (</a:t>
            </a:r>
            <a:r>
              <a:rPr lang="en-US" sz="3200" dirty="0" err="1" smtClean="0"/>
              <a:t>esté</a:t>
            </a:r>
            <a:r>
              <a:rPr lang="en-US" sz="3200" dirty="0" smtClean="0"/>
              <a:t>, </a:t>
            </a:r>
            <a:r>
              <a:rPr lang="en-US" sz="3200" dirty="0" err="1" smtClean="0"/>
              <a:t>estés</a:t>
            </a:r>
            <a:r>
              <a:rPr lang="en-US" sz="3200" dirty="0" smtClean="0"/>
              <a:t>, </a:t>
            </a:r>
            <a:r>
              <a:rPr lang="en-US" sz="3200" dirty="0" err="1" smtClean="0"/>
              <a:t>esté</a:t>
            </a:r>
            <a:r>
              <a:rPr lang="en-US" sz="3200" dirty="0" smtClean="0"/>
              <a:t>, </a:t>
            </a:r>
            <a:r>
              <a:rPr lang="en-US" sz="3200" dirty="0" err="1" smtClean="0"/>
              <a:t>estemos</a:t>
            </a:r>
            <a:r>
              <a:rPr lang="en-US" sz="3200" dirty="0" smtClean="0"/>
              <a:t>, </a:t>
            </a:r>
            <a:r>
              <a:rPr lang="en-US" sz="3200" dirty="0" err="1" smtClean="0"/>
              <a:t>estéis</a:t>
            </a:r>
            <a:r>
              <a:rPr lang="en-US" sz="3200" dirty="0" smtClean="0"/>
              <a:t>, </a:t>
            </a:r>
            <a:r>
              <a:rPr lang="en-US" sz="3200" dirty="0" err="1" smtClean="0"/>
              <a:t>estén</a:t>
            </a:r>
            <a:r>
              <a:rPr lang="en-US" sz="3200" dirty="0" smtClean="0"/>
              <a:t>)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S</a:t>
            </a:r>
            <a:r>
              <a:rPr lang="en-US" sz="3200" dirty="0" smtClean="0"/>
              <a:t>aber (</a:t>
            </a:r>
            <a:r>
              <a:rPr lang="en-US" sz="3200" dirty="0" err="1" smtClean="0"/>
              <a:t>sepa</a:t>
            </a:r>
            <a:r>
              <a:rPr lang="en-US" sz="3200" dirty="0" smtClean="0"/>
              <a:t>, </a:t>
            </a:r>
            <a:r>
              <a:rPr lang="en-US" sz="3200" dirty="0" err="1" smtClean="0"/>
              <a:t>sepas</a:t>
            </a:r>
            <a:r>
              <a:rPr lang="en-US" sz="3200" dirty="0" smtClean="0"/>
              <a:t>, </a:t>
            </a:r>
            <a:r>
              <a:rPr lang="en-US" sz="3200" dirty="0" err="1" smtClean="0"/>
              <a:t>sepa</a:t>
            </a:r>
            <a:r>
              <a:rPr lang="en-US" sz="3200" dirty="0" smtClean="0"/>
              <a:t>, </a:t>
            </a:r>
            <a:r>
              <a:rPr lang="en-US" sz="3200" dirty="0" err="1" smtClean="0"/>
              <a:t>sepamos</a:t>
            </a:r>
            <a:r>
              <a:rPr lang="en-US" sz="3200" dirty="0" smtClean="0"/>
              <a:t>, </a:t>
            </a:r>
            <a:r>
              <a:rPr lang="en-US" sz="3200" dirty="0" err="1" smtClean="0"/>
              <a:t>sepáis</a:t>
            </a:r>
            <a:r>
              <a:rPr lang="en-US" sz="3200" dirty="0" smtClean="0"/>
              <a:t>, </a:t>
            </a:r>
            <a:r>
              <a:rPr lang="en-US" sz="3200" dirty="0" err="1" smtClean="0"/>
              <a:t>sepan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5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– Stem-Change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and -</a:t>
            </a:r>
            <a:r>
              <a:rPr lang="en-US" dirty="0" err="1" smtClean="0"/>
              <a:t>er</a:t>
            </a:r>
            <a:r>
              <a:rPr lang="en-US" dirty="0" smtClean="0"/>
              <a:t> stem changers will do regular BOOT pattern.</a:t>
            </a:r>
          </a:p>
          <a:p>
            <a:pPr marL="68580" indent="0">
              <a:buNone/>
            </a:pPr>
            <a:r>
              <a:rPr lang="en-US" dirty="0" smtClean="0"/>
              <a:t>			       </a:t>
            </a:r>
            <a:r>
              <a:rPr lang="en-US" dirty="0" err="1" smtClean="0"/>
              <a:t>contar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ir</a:t>
            </a:r>
            <a:r>
              <a:rPr lang="en-US" dirty="0" smtClean="0"/>
              <a:t> stem changers will change in BOOT and *SOCCER BALL!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	*only e&gt;</a:t>
            </a:r>
            <a:r>
              <a:rPr lang="en-US" dirty="0" err="1" smtClean="0"/>
              <a:t>i</a:t>
            </a:r>
            <a:r>
              <a:rPr lang="en-US" dirty="0" smtClean="0"/>
              <a:t> or o&gt;u</a:t>
            </a:r>
          </a:p>
          <a:p>
            <a:pPr marL="6858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dormir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51257"/>
              </p:ext>
            </p:extLst>
          </p:nvPr>
        </p:nvGraphicFramePr>
        <p:xfrm>
          <a:off x="1524000" y="2413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cuente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contemos</a:t>
                      </a:r>
                      <a:endParaRPr lang="en-US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cuentes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contéis</a:t>
                      </a:r>
                      <a:endParaRPr lang="en-US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cuente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cuenten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99252"/>
              </p:ext>
            </p:extLst>
          </p:nvPr>
        </p:nvGraphicFramePr>
        <p:xfrm>
          <a:off x="1524000" y="4777741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</a:rPr>
                        <a:t>duerma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durmamos</a:t>
                      </a:r>
                      <a:endParaRPr lang="en-US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</a:rPr>
                        <a:t>duermas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durmáis</a:t>
                      </a:r>
                      <a:endParaRPr lang="en-US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</a:rPr>
                        <a:t>duerma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</a:rPr>
                        <a:t>duerman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– Un </a:t>
            </a:r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3" y="1600201"/>
            <a:ext cx="8173857" cy="440222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A sentence with subjunctive has 2 parts: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clause + </a:t>
            </a:r>
            <a:r>
              <a:rPr lang="en-US" sz="3200" dirty="0" err="1" smtClean="0"/>
              <a:t>que</a:t>
            </a:r>
            <a:r>
              <a:rPr lang="en-US" sz="3200" dirty="0" smtClean="0"/>
              <a:t> + 2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clause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Ex: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padres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quieren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yo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estudie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mucho</a:t>
            </a:r>
            <a:r>
              <a:rPr lang="en-US" sz="3200" dirty="0" smtClean="0"/>
              <a:t>.</a:t>
            </a:r>
          </a:p>
          <a:p>
            <a:pPr marL="6858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 clause                       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clause</a:t>
            </a:r>
          </a:p>
          <a:p>
            <a:pPr marL="68580" indent="0">
              <a:buNone/>
            </a:pPr>
            <a:r>
              <a:rPr lang="en-US" sz="3200" dirty="0" smtClean="0"/>
              <a:t>     (indicative)			   (subjunctive)</a:t>
            </a:r>
          </a:p>
        </p:txBody>
      </p:sp>
    </p:spTree>
    <p:extLst>
      <p:ext uri="{BB962C8B-B14F-4D97-AF65-F5344CB8AC3E}">
        <p14:creationId xmlns:p14="http://schemas.microsoft.com/office/powerpoint/2010/main" val="372685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     </a:t>
            </a:r>
            <a:r>
              <a:rPr lang="en-US" dirty="0" err="1" smtClean="0"/>
              <a:t>vs</a:t>
            </a:r>
            <a:r>
              <a:rPr lang="en-US" dirty="0" smtClean="0"/>
              <a:t>   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83884" cy="37338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dirty="0" smtClean="0"/>
              <a:t>Indicative:</a:t>
            </a:r>
          </a:p>
          <a:p>
            <a:pPr>
              <a:buFontTx/>
              <a:buChar char="-"/>
            </a:pPr>
            <a:r>
              <a:rPr lang="en-US" sz="2800" dirty="0" smtClean="0"/>
              <a:t>John goes to the store.  (fact)</a:t>
            </a:r>
          </a:p>
          <a:p>
            <a:pPr>
              <a:buFontTx/>
              <a:buChar char="-"/>
            </a:pPr>
            <a:r>
              <a:rPr lang="en-US" sz="2800" dirty="0" smtClean="0"/>
              <a:t>I know that John goes to the store. (fact)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Subjunctive:</a:t>
            </a:r>
          </a:p>
          <a:p>
            <a:pPr>
              <a:buFontTx/>
              <a:buChar char="-"/>
            </a:pPr>
            <a:r>
              <a:rPr lang="en-US" sz="2800" dirty="0" smtClean="0"/>
              <a:t>I want John to go to the store. (uncertainty)</a:t>
            </a:r>
          </a:p>
          <a:p>
            <a:pPr>
              <a:buFontTx/>
              <a:buChar char="-"/>
            </a:pPr>
            <a:r>
              <a:rPr lang="en-US" sz="2800" dirty="0" smtClean="0"/>
              <a:t>I hope that John goes to the store. (uncertainty)</a:t>
            </a:r>
          </a:p>
          <a:p>
            <a:pPr>
              <a:buFontTx/>
              <a:buChar char="-"/>
            </a:pPr>
            <a:r>
              <a:rPr lang="en-US" sz="2800" dirty="0" smtClean="0"/>
              <a:t>It’s good that John goes to the store. (subjective opinion)</a:t>
            </a:r>
          </a:p>
        </p:txBody>
      </p:sp>
    </p:spTree>
    <p:extLst>
      <p:ext uri="{BB962C8B-B14F-4D97-AF65-F5344CB8AC3E}">
        <p14:creationId xmlns:p14="http://schemas.microsoft.com/office/powerpoint/2010/main" val="20389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Uses of Subjunctive</a:t>
            </a:r>
            <a:br>
              <a:rPr lang="en-US" dirty="0" smtClean="0"/>
            </a:br>
            <a:r>
              <a:rPr lang="en-US" dirty="0" smtClean="0"/>
              <a:t>(doubt, uncertainty, subjectivity)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3200" dirty="0" smtClean="0"/>
              <a:t>ishes/wants (3B)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CDE70"/>
                </a:solidFill>
              </a:rPr>
              <a:t>Emotions (NEW - 4A) – subjective opinion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I</a:t>
            </a:r>
            <a:r>
              <a:rPr lang="en-US" sz="3200" dirty="0" smtClean="0"/>
              <a:t>mpersonal expressions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R</a:t>
            </a:r>
            <a:r>
              <a:rPr lang="en-US" sz="3200" dirty="0" smtClean="0"/>
              <a:t>ecommendations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B7E776"/>
                </a:solidFill>
              </a:rPr>
              <a:t>D</a:t>
            </a:r>
            <a:r>
              <a:rPr lang="en-US" sz="3200" dirty="0" smtClean="0"/>
              <a:t>oubt/denial </a:t>
            </a:r>
          </a:p>
          <a:p>
            <a:pPr marL="68580" indent="0">
              <a:buNone/>
            </a:pPr>
            <a:r>
              <a:rPr lang="en-US" sz="3200" dirty="0" err="1" smtClean="0">
                <a:solidFill>
                  <a:srgbClr val="B7E776"/>
                </a:solidFill>
              </a:rPr>
              <a:t>O</a:t>
            </a:r>
            <a:r>
              <a:rPr lang="en-US" sz="3200" dirty="0" err="1" smtClean="0"/>
              <a:t>jalá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97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211</TotalTime>
  <Words>511</Words>
  <Application>Microsoft Macintosh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El Subjuntivo </vt:lpstr>
      <vt:lpstr>El subjuntivo – un repaso</vt:lpstr>
      <vt:lpstr>The 3 moods in Spanish:</vt:lpstr>
      <vt:lpstr>Subjunctive – Regular verbs</vt:lpstr>
      <vt:lpstr>Subjunctive - Irregular</vt:lpstr>
      <vt:lpstr>Subjunctive – Stem-Change</vt:lpstr>
      <vt:lpstr>El Subjuntivo – Un repaso</vt:lpstr>
      <vt:lpstr>Indicative      vs    subjunctive</vt:lpstr>
      <vt:lpstr>Uses of Subjunctive (doubt, uncertainty, subjectivity)</vt:lpstr>
      <vt:lpstr>Subjunctive - Emotions</vt:lpstr>
      <vt:lpstr>Vamos a practicar: </vt:lpstr>
      <vt:lpstr>Subjunctive   vs  infinitive</vt:lpstr>
      <vt:lpstr>Vamos a Practicar: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 </dc:title>
  <dc:creator>Jamie Franklin</dc:creator>
  <cp:lastModifiedBy>Jamie Franklin</cp:lastModifiedBy>
  <cp:revision>17</cp:revision>
  <dcterms:created xsi:type="dcterms:W3CDTF">2014-01-09T19:25:28Z</dcterms:created>
  <dcterms:modified xsi:type="dcterms:W3CDTF">2014-01-10T14:22:58Z</dcterms:modified>
</cp:coreProperties>
</file>