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3" r:id="rId3"/>
    <p:sldId id="258" r:id="rId4"/>
    <p:sldId id="259" r:id="rId5"/>
    <p:sldId id="261" r:id="rId6"/>
    <p:sldId id="262" r:id="rId7"/>
    <p:sldId id="257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2" autoAdjust="0"/>
    <p:restoredTop sz="94660"/>
  </p:normalViewPr>
  <p:slideViewPr>
    <p:cSldViewPr>
      <p:cViewPr varScale="1">
        <p:scale>
          <a:sx n="70" d="100"/>
          <a:sy n="70" d="100"/>
        </p:scale>
        <p:origin x="-2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3D4254-54B7-44C0-A55D-25FF0AE494C4}" type="datetimeFigureOut">
              <a:rPr lang="en-US" smtClean="0"/>
              <a:pPr/>
              <a:t>1/16/15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1A60AE-362E-499D-B0CD-A0C06C545F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057400"/>
            <a:ext cx="3352800" cy="1472184"/>
          </a:xfrm>
        </p:spPr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vs. Para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–Communication/transportation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Hablé</a:t>
            </a:r>
            <a:r>
              <a:rPr lang="en-US" dirty="0" smtClean="0"/>
              <a:t> con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abuelos</a:t>
            </a:r>
            <a:r>
              <a:rPr lang="en-US" dirty="0" smtClean="0"/>
              <a:t> </a:t>
            </a:r>
            <a:r>
              <a:rPr lang="en-US" b="1" dirty="0" err="1" smtClean="0"/>
              <a:t>por</a:t>
            </a:r>
            <a:r>
              <a:rPr lang="en-US" dirty="0" smtClean="0"/>
              <a:t> Skype.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Viajamos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dirty="0" err="1" smtClean="0"/>
              <a:t>avión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171" name="Picture 3" descr="C:\Users\jamie.barragan\AppData\Local\Microsoft\Windows\Temporary Internet Files\Content.IE5\AJAXANLI\MC9001571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981200"/>
            <a:ext cx="1413662" cy="1800454"/>
          </a:xfrm>
          <a:prstGeom prst="rect">
            <a:avLst/>
          </a:prstGeom>
          <a:noFill/>
        </p:spPr>
      </p:pic>
      <p:pic>
        <p:nvPicPr>
          <p:cNvPr id="7172" name="Picture 4" descr="C:\Users\jamie.barragan\AppData\Local\Microsoft\Windows\Temporary Internet Files\Content.IE5\G2AFPYQD\MC9001571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81200"/>
            <a:ext cx="1345997" cy="1799539"/>
          </a:xfrm>
          <a:prstGeom prst="rect">
            <a:avLst/>
          </a:prstGeom>
          <a:noFill/>
        </p:spPr>
      </p:pic>
      <p:pic>
        <p:nvPicPr>
          <p:cNvPr id="7173" name="Picture 5" descr="C:\Users\jamie.barragan\AppData\Local\Microsoft\Windows\Temporary Internet Files\Content.IE5\63PFH8RB\MC90044133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1828800"/>
            <a:ext cx="2209800" cy="2209800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4495800"/>
            <a:ext cx="3314700" cy="1970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– Reason/motive</a:t>
            </a:r>
            <a:br>
              <a:rPr lang="en-US" dirty="0" smtClean="0"/>
            </a:br>
            <a:r>
              <a:rPr lang="en-US" dirty="0" smtClean="0"/>
              <a:t>(over, about, because of)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hermanos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peleamos</a:t>
            </a:r>
            <a:r>
              <a:rPr lang="en-US" dirty="0" smtClean="0"/>
              <a:t> </a:t>
            </a:r>
            <a:r>
              <a:rPr lang="en-US" b="1" dirty="0" err="1" smtClean="0"/>
              <a:t>por</a:t>
            </a:r>
            <a:r>
              <a:rPr lang="en-US" dirty="0" smtClean="0"/>
              <a:t> un </a:t>
            </a:r>
            <a:r>
              <a:rPr lang="en-US" dirty="0" err="1" smtClean="0"/>
              <a:t>juguete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8194" name="Picture 2" descr="http://www.dreamstime.com/fight-over-toy-thumb73017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438400"/>
            <a:ext cx="3810000" cy="378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-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Por</a:t>
            </a:r>
            <a:r>
              <a:rPr lang="en-US" dirty="0" smtClean="0"/>
              <a:t> favor</a:t>
            </a:r>
          </a:p>
          <a:p>
            <a:pPr>
              <a:buNone/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/</a:t>
            </a:r>
            <a:r>
              <a:rPr lang="en-US" dirty="0" err="1" smtClean="0"/>
              <a:t>tarde</a:t>
            </a:r>
            <a:r>
              <a:rPr lang="en-US" dirty="0" smtClean="0"/>
              <a:t>/</a:t>
            </a:r>
            <a:r>
              <a:rPr lang="en-US" dirty="0" err="1" smtClean="0"/>
              <a:t>noche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Por</a:t>
            </a:r>
            <a:r>
              <a:rPr lang="en-US" dirty="0" smtClean="0"/>
              <a:t> lo general</a:t>
            </a:r>
          </a:p>
          <a:p>
            <a:pPr>
              <a:buNone/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supuesto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– where action takes place</a:t>
            </a:r>
            <a:br>
              <a:rPr lang="en-US" dirty="0" smtClean="0"/>
            </a:br>
            <a:r>
              <a:rPr lang="en-US" dirty="0" smtClean="0"/>
              <a:t>(through, along, by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Caminamos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playa.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4578" name="Picture 2" descr="C:\Users\jamie.barragan\AppData\Local\Microsoft\Windows\Temporary Internet Files\Content.IE5\G2AFPYQD\MC9004350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743200"/>
            <a:ext cx="3210699" cy="3205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– substitution / action on someone’s behalf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Fui</a:t>
            </a:r>
            <a:r>
              <a:rPr lang="en-US" dirty="0" smtClean="0"/>
              <a:t> al </a:t>
            </a:r>
            <a:r>
              <a:rPr lang="en-US" dirty="0" err="1" smtClean="0"/>
              <a:t>supermercado</a:t>
            </a:r>
            <a:r>
              <a:rPr lang="en-US" dirty="0" smtClean="0"/>
              <a:t> </a:t>
            </a:r>
            <a:r>
              <a:rPr lang="en-US" b="1" dirty="0" err="1" smtClean="0"/>
              <a:t>por</a:t>
            </a:r>
            <a:r>
              <a:rPr lang="en-US" dirty="0" smtClean="0"/>
              <a:t> 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estaba</a:t>
            </a:r>
            <a:r>
              <a:rPr lang="en-US" dirty="0" smtClean="0"/>
              <a:t> </a:t>
            </a:r>
            <a:r>
              <a:rPr lang="en-US" dirty="0" err="1" smtClean="0"/>
              <a:t>enferma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5602" name="Picture 2" descr="C:\Users\jamie.barragan\AppData\Local\Microsoft\Windows\Temporary Internet Files\Content.IE5\4XONPWIP\MC9000448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810000"/>
            <a:ext cx="2514600" cy="2091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– Exchange (in exchange for)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Pagué</a:t>
            </a:r>
            <a:r>
              <a:rPr lang="en-US" dirty="0" smtClean="0"/>
              <a:t> 70 </a:t>
            </a:r>
            <a:r>
              <a:rPr lang="en-US" dirty="0" err="1" smtClean="0"/>
              <a:t>dólares</a:t>
            </a:r>
            <a:r>
              <a:rPr lang="en-US" dirty="0" smtClean="0"/>
              <a:t> </a:t>
            </a:r>
            <a:r>
              <a:rPr lang="en-US" b="1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estos</a:t>
            </a:r>
            <a:r>
              <a:rPr lang="en-US" dirty="0" smtClean="0"/>
              <a:t> </a:t>
            </a:r>
            <a:r>
              <a:rPr lang="en-US" dirty="0" err="1" smtClean="0"/>
              <a:t>zapatos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6629" name="Picture 5" descr="C:\Users\jamie.barragan\AppData\Local\Microsoft\Windows\Temporary Internet Files\Content.IE5\G2AFPYQD\MC9003656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590800"/>
            <a:ext cx="3048000" cy="3228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– time (length/duration of time)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Corrimos</a:t>
            </a:r>
            <a:r>
              <a:rPr lang="en-US" dirty="0" smtClean="0"/>
              <a:t> </a:t>
            </a:r>
            <a:r>
              <a:rPr lang="en-US" b="1" dirty="0" err="1" smtClean="0"/>
              <a:t>por</a:t>
            </a:r>
            <a:r>
              <a:rPr lang="en-US" dirty="0" smtClean="0"/>
              <a:t> 50 </a:t>
            </a:r>
            <a:r>
              <a:rPr lang="en-US" dirty="0" err="1" smtClean="0"/>
              <a:t>minutos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7653" name="Picture 5" descr="C:\Users\jamie.barragan\AppData\Local\Microsoft\Windows\Temporary Internet Files\Content.IE5\AJAXANLI\MC9000902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14600"/>
            <a:ext cx="5341466" cy="2995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*Note…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Juan </a:t>
            </a:r>
            <a:r>
              <a:rPr lang="en-US" dirty="0" err="1" smtClean="0"/>
              <a:t>compró</a:t>
            </a:r>
            <a:r>
              <a:rPr lang="en-US" dirty="0" smtClean="0"/>
              <a:t> el </a:t>
            </a:r>
            <a:r>
              <a:rPr lang="en-US" dirty="0" err="1" smtClean="0"/>
              <a:t>regalo</a:t>
            </a:r>
            <a:r>
              <a:rPr lang="en-US" dirty="0" smtClean="0"/>
              <a:t> </a:t>
            </a:r>
            <a:r>
              <a:rPr lang="en-US" b="1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María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(Juan bought a gift for </a:t>
            </a:r>
            <a:r>
              <a:rPr lang="en-US" dirty="0" err="1" smtClean="0"/>
              <a:t>María</a:t>
            </a:r>
            <a:r>
              <a:rPr lang="en-US" dirty="0" smtClean="0"/>
              <a:t> to give to her.)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Juan </a:t>
            </a:r>
            <a:r>
              <a:rPr lang="en-US" dirty="0" err="1" smtClean="0"/>
              <a:t>compró</a:t>
            </a:r>
            <a:r>
              <a:rPr lang="en-US" dirty="0" smtClean="0"/>
              <a:t> el </a:t>
            </a:r>
            <a:r>
              <a:rPr lang="en-US" dirty="0" err="1" smtClean="0"/>
              <a:t>regalo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dirty="0" err="1" smtClean="0"/>
              <a:t>María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(Juan bought a gift for her because she wasn’t able to buy it herself.)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Wingdings 2"/>
              <a:buAutoNum type="arabicPeriod"/>
            </a:pPr>
            <a:r>
              <a:rPr lang="en-US" dirty="0" smtClean="0"/>
              <a:t>Purpose (in order </a:t>
            </a:r>
            <a:r>
              <a:rPr lang="en-US" dirty="0" smtClean="0"/>
              <a:t>to)</a:t>
            </a:r>
            <a:endParaRPr lang="en-US" dirty="0" smtClean="0"/>
          </a:p>
          <a:p>
            <a:pPr marL="596646" indent="-514350">
              <a:buFont typeface="Wingdings 2"/>
              <a:buAutoNum type="arabicPeriod"/>
            </a:pPr>
            <a:r>
              <a:rPr lang="en-US" dirty="0"/>
              <a:t>Recipient of an </a:t>
            </a:r>
            <a:r>
              <a:rPr lang="en-US" dirty="0" smtClean="0"/>
              <a:t>action</a:t>
            </a:r>
          </a:p>
          <a:p>
            <a:pPr marL="596646" indent="-514350">
              <a:buFont typeface="Wingdings 2"/>
              <a:buAutoNum type="arabicPeriod"/>
            </a:pPr>
            <a:r>
              <a:rPr lang="en-US" dirty="0" smtClean="0"/>
              <a:t>Opinion</a:t>
            </a:r>
          </a:p>
          <a:p>
            <a:pPr marL="596646" indent="-514350">
              <a:buAutoNum type="arabicPeriod"/>
            </a:pPr>
            <a:r>
              <a:rPr lang="en-US" dirty="0" smtClean="0"/>
              <a:t>Use/function/goal</a:t>
            </a:r>
          </a:p>
          <a:p>
            <a:pPr marL="596646" indent="-514350">
              <a:buFont typeface="Wingdings 2"/>
              <a:buAutoNum type="arabicPeriod"/>
            </a:pPr>
            <a:r>
              <a:rPr lang="en-US" dirty="0" smtClean="0"/>
              <a:t>Deadline</a:t>
            </a:r>
          </a:p>
          <a:p>
            <a:pPr marL="596646" indent="-514350">
              <a:buFont typeface="Wingdings 2"/>
              <a:buAutoNum type="arabicPeriod"/>
            </a:pPr>
            <a:r>
              <a:rPr lang="en-US" dirty="0" smtClean="0"/>
              <a:t>Destination</a:t>
            </a:r>
          </a:p>
          <a:p>
            <a:pPr marL="82296" indent="0">
              <a:buNone/>
            </a:pPr>
            <a:r>
              <a:rPr lang="en-US" dirty="0" smtClean="0"/>
              <a:t>(row your boat)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“PROUDD”  (dropped)</a:t>
            </a:r>
          </a:p>
          <a:p>
            <a:pPr marL="596646" indent="-514350">
              <a:buAutoNum type="arabicPeriod"/>
            </a:pPr>
            <a:endParaRPr lang="en-US" dirty="0" smtClean="0"/>
          </a:p>
          <a:p>
            <a:pPr marL="596646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– Purpose (“in order to”)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Fui al supermercado </a:t>
            </a:r>
            <a:r>
              <a:rPr lang="es-MX" b="1" dirty="0" smtClean="0"/>
              <a:t>para</a:t>
            </a:r>
            <a:r>
              <a:rPr lang="es-MX" dirty="0" smtClean="0"/>
              <a:t> comprar leche.</a:t>
            </a:r>
            <a:endParaRPr lang="es-MX" dirty="0"/>
          </a:p>
        </p:txBody>
      </p:sp>
      <p:pic>
        <p:nvPicPr>
          <p:cNvPr id="2051" name="Picture 3" descr="C:\Users\jamie.barragan\AppData\Local\Microsoft\Windows\Temporary Internet Files\Content.IE5\4XONPWIP\MC9002155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743200"/>
            <a:ext cx="2057400" cy="2892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– Recipient of an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Compré una tarjeta de cumpleaños </a:t>
            </a:r>
            <a:r>
              <a:rPr lang="es-MX" b="1" dirty="0" smtClean="0"/>
              <a:t>para</a:t>
            </a:r>
            <a:r>
              <a:rPr lang="es-MX" dirty="0" smtClean="0"/>
              <a:t> mi padre.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/>
          </a:p>
        </p:txBody>
      </p:sp>
      <p:pic>
        <p:nvPicPr>
          <p:cNvPr id="3074" name="Picture 2" descr="C:\Users\jamie.barragan\AppData\Local\Microsoft\Windows\Temporary Internet Files\Content.IE5\AJAXANLI\MC9001048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3086" y="2952597"/>
            <a:ext cx="1817827" cy="952805"/>
          </a:xfrm>
          <a:prstGeom prst="rect">
            <a:avLst/>
          </a:prstGeom>
          <a:noFill/>
        </p:spPr>
      </p:pic>
      <p:pic>
        <p:nvPicPr>
          <p:cNvPr id="3075" name="Picture 3" descr="C:\Users\jamie.barragan\AppData\Local\Microsoft\Windows\Temporary Internet Files\Content.IE5\AJAXANLI\MC9001048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429000"/>
            <a:ext cx="3089609" cy="1619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-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Para</a:t>
            </a:r>
            <a:r>
              <a:rPr lang="es-MX" dirty="0" smtClean="0"/>
              <a:t> mí, es difícil levantarme temprano.</a:t>
            </a:r>
            <a:endParaRPr lang="es-MX" dirty="0"/>
          </a:p>
        </p:txBody>
      </p:sp>
      <p:pic>
        <p:nvPicPr>
          <p:cNvPr id="5124" name="Picture 4" descr="C:\Users\jamie.barragan\AppData\Local\Microsoft\Windows\Temporary Internet Files\Content.IE5\4XONPWIP\MC9004344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971800"/>
            <a:ext cx="3112181" cy="209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 –use/function/goal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Beber</a:t>
            </a:r>
            <a:r>
              <a:rPr lang="en-US" dirty="0" smtClean="0"/>
              <a:t> </a:t>
            </a:r>
            <a:r>
              <a:rPr lang="en-US" dirty="0" err="1" smtClean="0"/>
              <a:t>agua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bueno</a:t>
            </a:r>
            <a:r>
              <a:rPr lang="en-US" dirty="0" smtClean="0"/>
              <a:t> </a:t>
            </a:r>
            <a:r>
              <a:rPr lang="en-US" b="1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salud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 descr="C:\Users\jamie.barragan\AppData\Local\Microsoft\Windows\Temporary Internet Files\Content.IE5\4XONPWIP\MC90044175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smtClean="0"/>
              <a:t>– Deadline (by)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Termina el proyecto </a:t>
            </a:r>
            <a:r>
              <a:rPr lang="es-MX" b="1" dirty="0" smtClean="0"/>
              <a:t>para</a:t>
            </a:r>
            <a:r>
              <a:rPr lang="es-MX" dirty="0" smtClean="0"/>
              <a:t> el 24 de enero.</a:t>
            </a:r>
            <a:endParaRPr lang="es-MX" dirty="0"/>
          </a:p>
        </p:txBody>
      </p:sp>
      <p:pic>
        <p:nvPicPr>
          <p:cNvPr id="1026" name="Picture 2" descr="C:\Users\jamie.barragan\AppData\Local\Microsoft\Windows\Temporary Internet Files\Content.IE5\AJAXANLI\MC9002120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5372" y="2661818"/>
            <a:ext cx="1813255" cy="1534363"/>
          </a:xfrm>
          <a:prstGeom prst="rect">
            <a:avLst/>
          </a:prstGeom>
          <a:noFill/>
        </p:spPr>
      </p:pic>
      <p:pic>
        <p:nvPicPr>
          <p:cNvPr id="1027" name="Picture 3" descr="C:\Users\jamie.barragan\AppData\Local\Microsoft\Windows\Temporary Internet Files\Content.IE5\AJAXANLI\MC9002120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19400"/>
            <a:ext cx="2887737" cy="2443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- Destination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En junio mi familia y yo vamos </a:t>
            </a:r>
            <a:r>
              <a:rPr lang="es-MX" b="1" dirty="0" smtClean="0"/>
              <a:t>para</a:t>
            </a:r>
            <a:r>
              <a:rPr lang="es-MX" dirty="0" smtClean="0"/>
              <a:t> Puerto Rico.</a:t>
            </a:r>
            <a:endParaRPr lang="es-MX" dirty="0"/>
          </a:p>
        </p:txBody>
      </p:sp>
      <p:pic>
        <p:nvPicPr>
          <p:cNvPr id="4099" name="Picture 3" descr="C:\Users\jamie.barragan\AppData\Local\Microsoft\Windows\Temporary Internet Files\Content.IE5\4XONPWIP\MC9000158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14600"/>
            <a:ext cx="2743200" cy="2209190"/>
          </a:xfrm>
          <a:prstGeom prst="rect">
            <a:avLst/>
          </a:prstGeom>
          <a:noFill/>
        </p:spPr>
      </p:pic>
      <p:pic>
        <p:nvPicPr>
          <p:cNvPr id="4105" name="Picture 9" descr="C:\Users\jamie.barragan\AppData\Local\Microsoft\Windows\Temporary Internet Files\Content.IE5\63PFH8RB\MP9001449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724400"/>
            <a:ext cx="2886364" cy="1905000"/>
          </a:xfrm>
          <a:prstGeom prst="rect">
            <a:avLst/>
          </a:prstGeom>
          <a:noFill/>
        </p:spPr>
      </p:pic>
      <p:pic>
        <p:nvPicPr>
          <p:cNvPr id="4107" name="Picture 11" descr="C:\Users\jamie.barragan\AppData\Local\Microsoft\Windows\Temporary Internet Files\Content.IE5\G2AFPYQD\MC900189304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362200"/>
            <a:ext cx="3037343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1.Communication/Transportation</a:t>
            </a:r>
          </a:p>
          <a:p>
            <a:pPr>
              <a:buNone/>
            </a:pPr>
            <a:r>
              <a:rPr lang="en-US" dirty="0" smtClean="0"/>
              <a:t>2. Reason/motive (over, about, because of)</a:t>
            </a:r>
          </a:p>
          <a:p>
            <a:pPr>
              <a:buNone/>
            </a:pPr>
            <a:r>
              <a:rPr lang="en-US" dirty="0" smtClean="0"/>
              <a:t>3. Expression</a:t>
            </a:r>
          </a:p>
          <a:p>
            <a:pPr>
              <a:buNone/>
            </a:pPr>
            <a:r>
              <a:rPr lang="en-US" dirty="0" smtClean="0"/>
              <a:t>4. Where an action takes place</a:t>
            </a:r>
          </a:p>
          <a:p>
            <a:pPr>
              <a:buNone/>
            </a:pPr>
            <a:r>
              <a:rPr lang="en-US" dirty="0" smtClean="0"/>
              <a:t>5. Substitution/action on someone’s behalf</a:t>
            </a:r>
          </a:p>
          <a:p>
            <a:pPr>
              <a:buNone/>
            </a:pPr>
            <a:r>
              <a:rPr lang="en-US" dirty="0" smtClean="0"/>
              <a:t>6. Exchange (in exchange for)</a:t>
            </a:r>
          </a:p>
          <a:p>
            <a:pPr>
              <a:buNone/>
            </a:pPr>
            <a:r>
              <a:rPr lang="en-US" dirty="0" smtClean="0"/>
              <a:t>7. Time (Length/duration of time)</a:t>
            </a:r>
          </a:p>
          <a:p>
            <a:pPr>
              <a:buNone/>
            </a:pPr>
            <a:r>
              <a:rPr lang="en-US" dirty="0" smtClean="0"/>
              <a:t>“CREW SET”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smtClean="0"/>
              <a:t>la cucaracha)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557</TotalTime>
  <Words>308</Words>
  <Application>Microsoft Macintosh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Por vs. Para</vt:lpstr>
      <vt:lpstr>PARA</vt:lpstr>
      <vt:lpstr>Para – Purpose (“in order to”)</vt:lpstr>
      <vt:lpstr>Para – Recipient of an action</vt:lpstr>
      <vt:lpstr>Para - Opinion</vt:lpstr>
      <vt:lpstr>Para –use/function/goal</vt:lpstr>
      <vt:lpstr>Para – Deadline (by)</vt:lpstr>
      <vt:lpstr>Para - Destination</vt:lpstr>
      <vt:lpstr>POR</vt:lpstr>
      <vt:lpstr>Por–Communication/transportation</vt:lpstr>
      <vt:lpstr>Por – Reason/motive (over, about, because of)</vt:lpstr>
      <vt:lpstr>Por - expression</vt:lpstr>
      <vt:lpstr>Por – where action takes place (through, along, by )</vt:lpstr>
      <vt:lpstr>Por – substitution / action on someone’s behalf</vt:lpstr>
      <vt:lpstr>Por – Exchange (in exchange for)</vt:lpstr>
      <vt:lpstr>Por – time (length/duration of time) </vt:lpstr>
      <vt:lpstr>*Note…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vs. Para</dc:title>
  <dc:creator>jamie.barragan</dc:creator>
  <cp:lastModifiedBy>Thomas Varini</cp:lastModifiedBy>
  <cp:revision>48</cp:revision>
  <dcterms:created xsi:type="dcterms:W3CDTF">2013-01-22T13:04:45Z</dcterms:created>
  <dcterms:modified xsi:type="dcterms:W3CDTF">2015-01-16T20:30:10Z</dcterms:modified>
</cp:coreProperties>
</file>