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m4a" ContentType="audio/unknown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audio1.bin" ContentType="audio/unknown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9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5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123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5124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5125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5126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5127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5128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5129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5130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5131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5132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5133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5134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5135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5136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5137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 eaLnBrk="1" hangingPunct="1"/>
              <a:endParaRPr lang="en-US"/>
            </a:p>
          </p:txBody>
        </p:sp>
        <p:sp>
          <p:nvSpPr>
            <p:cNvPr id="5138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 eaLnBrk="1" hangingPunct="1"/>
              <a:endParaRPr lang="en-US"/>
            </a:p>
          </p:txBody>
        </p:sp>
        <p:sp>
          <p:nvSpPr>
            <p:cNvPr id="5139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5140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5141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5142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5143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5144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5145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5146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5147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5148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5149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5150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5151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5152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5153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5154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5155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7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8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9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0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1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2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3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4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5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6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7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8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9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0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1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2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3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4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5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6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7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8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9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0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1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2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3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4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5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6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7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8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9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0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1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2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3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4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5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6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7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8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9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0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1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2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3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4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5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6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7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8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9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0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1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2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3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4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5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6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7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8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9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0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1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2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6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7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8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9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0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1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2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3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4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5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6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7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8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9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0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1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2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3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4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5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6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7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8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9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0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1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2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3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4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5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6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7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8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9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0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1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2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3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4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5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6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7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8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9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0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1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2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3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4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5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6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7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8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9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0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1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2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3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4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5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6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7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8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9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0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1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2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3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4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5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6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7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8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9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00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01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02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03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04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05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06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07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08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09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10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11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12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13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14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15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16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17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18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19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0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1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2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3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4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5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6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7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9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0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1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2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3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4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5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6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7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3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33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340" name="Rectangle 2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341" name="Rectangle 22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342" name="Rectangle 2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2F68770-9C31-AC46-89E5-3595984756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split orient="vert"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38" grpId="0"/>
      <p:bldP spid="5339" grpId="0" build="p">
        <p:tmplLst>
          <p:tmpl lvl="1">
            <p:tnLst>
              <p:par>
                <p:cTn xmlns:p14="http://schemas.microsoft.com/office/powerpoint/2010/main" presetID="50" presetClass="entr" presetSubtype="0" de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533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533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533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77EF18A-BC81-EF45-97E8-0E1019B8D73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27825"/>
      </p:ext>
    </p:extLst>
  </p:cSld>
  <p:clrMapOvr>
    <a:masterClrMapping/>
  </p:clrMapOvr>
  <p:transition xmlns:p14="http://schemas.microsoft.com/office/powerpoint/2010/main">
    <p:split orient="vert"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4C81AD-8EE8-3846-9E0D-ADFA9C8FB18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129126"/>
      </p:ext>
    </p:extLst>
  </p:cSld>
  <p:clrMapOvr>
    <a:masterClrMapping/>
  </p:clrMapOvr>
  <p:transition xmlns:p14="http://schemas.microsoft.com/office/powerpoint/2010/main"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7E481C-E842-3947-95FC-470AD190083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10566"/>
      </p:ext>
    </p:extLst>
  </p:cSld>
  <p:clrMapOvr>
    <a:masterClrMapping/>
  </p:clrMapOvr>
  <p:transition xmlns:p14="http://schemas.microsoft.com/office/powerpoint/2010/main">
    <p:split orient="vert"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30F377D-B51B-504B-BF77-7CA136F19C6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330510"/>
      </p:ext>
    </p:extLst>
  </p:cSld>
  <p:clrMapOvr>
    <a:masterClrMapping/>
  </p:clrMapOvr>
  <p:transition xmlns:p14="http://schemas.microsoft.com/office/powerpoint/2010/main">
    <p:split orient="vert"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B45914D-7DED-0442-879D-24DF466FC93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402459"/>
      </p:ext>
    </p:extLst>
  </p:cSld>
  <p:clrMapOvr>
    <a:masterClrMapping/>
  </p:clrMapOvr>
  <p:transition xmlns:p14="http://schemas.microsoft.com/office/powerpoint/2010/main">
    <p:split orient="vert"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BB73D21-DFAC-6E4F-8523-AD71585B968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05866"/>
      </p:ext>
    </p:extLst>
  </p:cSld>
  <p:clrMapOvr>
    <a:masterClrMapping/>
  </p:clrMapOvr>
  <p:transition xmlns:p14="http://schemas.microsoft.com/office/powerpoint/2010/main">
    <p:split orient="vert"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EC3DC43-9761-B744-9866-13E51E8014A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912990"/>
      </p:ext>
    </p:extLst>
  </p:cSld>
  <p:clrMapOvr>
    <a:masterClrMapping/>
  </p:clrMapOvr>
  <p:transition xmlns:p14="http://schemas.microsoft.com/office/powerpoint/2010/main">
    <p:split orient="vert"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C586388-96B7-4549-A64E-27741895137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33355"/>
      </p:ext>
    </p:extLst>
  </p:cSld>
  <p:clrMapOvr>
    <a:masterClrMapping/>
  </p:clrMapOvr>
  <p:transition xmlns:p14="http://schemas.microsoft.com/office/powerpoint/2010/main">
    <p:split orient="vert"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1AA0773-6818-344A-AB8D-608DD9D495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58021"/>
      </p:ext>
    </p:extLst>
  </p:cSld>
  <p:clrMapOvr>
    <a:masterClrMapping/>
  </p:clrMapOvr>
  <p:transition xmlns:p14="http://schemas.microsoft.com/office/powerpoint/2010/main">
    <p:split orient="vert"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8F822F4-5455-A143-AB86-23EE69D60F7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75874"/>
      </p:ext>
    </p:extLst>
  </p:cSld>
  <p:clrMapOvr>
    <a:masterClrMapping/>
  </p:clrMapOvr>
  <p:transition xmlns:p14="http://schemas.microsoft.com/office/powerpoint/2010/main">
    <p:split orient="vert" dir="in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3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5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5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5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5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5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5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5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5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5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5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5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5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5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5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5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5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5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5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5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5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6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6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6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6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6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6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6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6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6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6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7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7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7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7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7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7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7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7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7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7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8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8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8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8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8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8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8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8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8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8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9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9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9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9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9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9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9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9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9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9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1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4B0CC88-F0E8-2242-8E8A-918EB7DD501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31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31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31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31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>
    <p:split orient="vert"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7" grpId="0" build="p">
        <p:tmplLst>
          <p:tmpl lvl="1">
            <p:tnLst>
              <p:par>
                <p:cTn xmlns:p14="http://schemas.microsoft.com/office/powerpoint/2010/main" presetID="50" presetClass="entr" presetSubtype="0" de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31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31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31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31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31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31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31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31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31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31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31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31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31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31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3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18" grpId="0"/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2.png"/><Relationship Id="rId1" Type="http://schemas.microsoft.com/office/2007/relationships/media" Target="../media/media1.m4a"/><Relationship Id="rId2" Type="http://schemas.openxmlformats.org/officeDocument/2006/relationships/audio" Target="../media/media1.m4a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Estar + Past Participle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/>
              <a:t>Page 79 – Chapter 2</a:t>
            </a:r>
          </a:p>
          <a:p>
            <a:r>
              <a:rPr lang="es-ES"/>
              <a:t>Realidades 3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split orient="vert" dir="in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Estar + Past Participle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dirty="0" err="1"/>
              <a:t>Many</a:t>
            </a:r>
            <a:r>
              <a:rPr lang="es-ES" dirty="0"/>
              <a:t> </a:t>
            </a:r>
            <a:r>
              <a:rPr lang="es-ES" dirty="0" err="1"/>
              <a:t>adjectives</a:t>
            </a:r>
            <a:r>
              <a:rPr lang="es-ES" dirty="0"/>
              <a:t> in </a:t>
            </a:r>
            <a:r>
              <a:rPr lang="es-ES" dirty="0" err="1"/>
              <a:t>Spanish</a:t>
            </a:r>
            <a:r>
              <a:rPr lang="es-ES" dirty="0"/>
              <a:t> are </a:t>
            </a:r>
            <a:r>
              <a:rPr lang="es-ES" dirty="0" err="1"/>
              <a:t>actually</a:t>
            </a:r>
            <a:r>
              <a:rPr lang="es-ES" dirty="0"/>
              <a:t> PAST PARTICIPLES of </a:t>
            </a:r>
            <a:r>
              <a:rPr lang="es-ES" dirty="0" err="1"/>
              <a:t>verbs</a:t>
            </a:r>
            <a:r>
              <a:rPr lang="es-ES" dirty="0"/>
              <a:t>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To </a:t>
            </a:r>
            <a:r>
              <a:rPr lang="en-US" dirty="0"/>
              <a:t>form the past participle of a verb in Spanish, you add </a:t>
            </a:r>
            <a:r>
              <a:rPr lang="en-US" b="1" i="1" dirty="0">
                <a:solidFill>
                  <a:schemeClr val="folHlink"/>
                </a:solidFill>
              </a:rPr>
              <a:t>-ado</a:t>
            </a:r>
            <a:r>
              <a:rPr lang="en-US" dirty="0"/>
              <a:t> to the stem of </a:t>
            </a:r>
            <a:r>
              <a:rPr lang="en-US" i="1" dirty="0"/>
              <a:t>-</a:t>
            </a:r>
            <a:r>
              <a:rPr lang="en-US" i="1" dirty="0" err="1"/>
              <a:t>ar</a:t>
            </a:r>
            <a:r>
              <a:rPr lang="en-US" dirty="0"/>
              <a:t>  verbs and </a:t>
            </a:r>
            <a:r>
              <a:rPr lang="en-US" b="1" i="1" dirty="0">
                <a:solidFill>
                  <a:schemeClr val="folHlink"/>
                </a:solidFill>
              </a:rPr>
              <a:t>-</a:t>
            </a:r>
            <a:r>
              <a:rPr lang="en-US" b="1" i="1" dirty="0" err="1">
                <a:solidFill>
                  <a:schemeClr val="folHlink"/>
                </a:solidFill>
              </a:rPr>
              <a:t>ido</a:t>
            </a:r>
            <a:r>
              <a:rPr lang="en-US" dirty="0"/>
              <a:t>  to the stem of most    </a:t>
            </a:r>
            <a:r>
              <a:rPr lang="en-US" i="1" dirty="0"/>
              <a:t>-</a:t>
            </a:r>
            <a:r>
              <a:rPr lang="en-US" i="1" dirty="0" err="1"/>
              <a:t>er</a:t>
            </a:r>
            <a:r>
              <a:rPr lang="en-US" i="1" dirty="0"/>
              <a:t>/-</a:t>
            </a:r>
            <a:r>
              <a:rPr lang="en-US" i="1" dirty="0" err="1"/>
              <a:t>ir</a:t>
            </a:r>
            <a:r>
              <a:rPr lang="en-US" dirty="0"/>
              <a:t>  verbs.</a:t>
            </a:r>
          </a:p>
          <a:p>
            <a:pPr>
              <a:lnSpc>
                <a:spcPct val="90000"/>
              </a:lnSpc>
            </a:pPr>
            <a:r>
              <a:rPr lang="en-US" dirty="0"/>
              <a:t>h</a:t>
            </a:r>
            <a:r>
              <a:rPr lang="es-ES" dirty="0" err="1" smtClean="0"/>
              <a:t>ablar</a:t>
            </a:r>
            <a:endParaRPr lang="es-ES" dirty="0"/>
          </a:p>
          <a:p>
            <a:pPr>
              <a:lnSpc>
                <a:spcPct val="90000"/>
              </a:lnSpc>
            </a:pPr>
            <a:r>
              <a:rPr lang="es-ES" dirty="0"/>
              <a:t>c</a:t>
            </a:r>
            <a:r>
              <a:rPr lang="en-US" dirty="0" err="1" smtClean="0"/>
              <a:t>onocer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s-ES" dirty="0" smtClean="0"/>
              <a:t>vivir</a:t>
            </a:r>
            <a:endParaRPr lang="en-US" dirty="0"/>
          </a:p>
          <a:p>
            <a:pPr>
              <a:lnSpc>
                <a:spcPct val="90000"/>
              </a:lnSpc>
            </a:pPr>
            <a:endParaRPr lang="es-ES" dirty="0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2590800" y="4724400"/>
            <a:ext cx="1371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2590800" y="5257800"/>
            <a:ext cx="1371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2438400" y="5791200"/>
            <a:ext cx="1371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191000" y="4370388"/>
            <a:ext cx="1645202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3200" dirty="0" smtClean="0"/>
              <a:t>habl</a:t>
            </a:r>
            <a:r>
              <a:rPr lang="es-ES" sz="3200" dirty="0" smtClean="0">
                <a:solidFill>
                  <a:schemeClr val="hlink"/>
                </a:solidFill>
              </a:rPr>
              <a:t>ado</a:t>
            </a:r>
            <a:endParaRPr lang="en-US" sz="3200" dirty="0">
              <a:solidFill>
                <a:schemeClr val="hlink"/>
              </a:solidFill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191000" y="4903788"/>
            <a:ext cx="18081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3200"/>
              <a:t>conoc</a:t>
            </a:r>
            <a:r>
              <a:rPr lang="es-ES" sz="3200">
                <a:solidFill>
                  <a:schemeClr val="hlink"/>
                </a:solidFill>
              </a:rPr>
              <a:t>ido</a:t>
            </a:r>
            <a:endParaRPr lang="en-US" sz="3200">
              <a:solidFill>
                <a:schemeClr val="hlink"/>
              </a:solidFill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4114800" y="5437188"/>
            <a:ext cx="1233831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3200" dirty="0" smtClean="0"/>
              <a:t>viv</a:t>
            </a:r>
            <a:r>
              <a:rPr lang="es-ES" sz="3200" dirty="0" smtClean="0">
                <a:solidFill>
                  <a:schemeClr val="hlink"/>
                </a:solidFill>
              </a:rPr>
              <a:t>ido</a:t>
            </a:r>
            <a:endParaRPr lang="en-US" sz="32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split orient="vert"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 animBg="1"/>
      <p:bldP spid="7174" grpId="0" animBg="1"/>
      <p:bldP spid="7175" grpId="0"/>
      <p:bldP spid="7176" grpId="0"/>
      <p:bldP spid="71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Estar + Past Participle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past</a:t>
            </a:r>
            <a:r>
              <a:rPr lang="es-ES" dirty="0"/>
              <a:t> </a:t>
            </a:r>
            <a:r>
              <a:rPr lang="es-ES" dirty="0" err="1"/>
              <a:t>participle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frequently</a:t>
            </a:r>
            <a:r>
              <a:rPr lang="es-ES" dirty="0"/>
              <a:t> </a:t>
            </a:r>
            <a:r>
              <a:rPr lang="es-ES" dirty="0" err="1"/>
              <a:t>used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estar </a:t>
            </a:r>
            <a:r>
              <a:rPr lang="es-ES" dirty="0" err="1"/>
              <a:t>to</a:t>
            </a:r>
            <a:r>
              <a:rPr lang="es-ES" dirty="0"/>
              <a:t> describe CONDITIONS </a:t>
            </a:r>
            <a:r>
              <a:rPr lang="es-ES" dirty="0" err="1"/>
              <a:t>that</a:t>
            </a:r>
            <a:r>
              <a:rPr lang="es-ES" dirty="0"/>
              <a:t> are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result</a:t>
            </a:r>
            <a:r>
              <a:rPr lang="es-ES" dirty="0"/>
              <a:t> of a </a:t>
            </a:r>
            <a:r>
              <a:rPr lang="es-ES" dirty="0" err="1"/>
              <a:t>previous</a:t>
            </a:r>
            <a:r>
              <a:rPr lang="es-ES" dirty="0"/>
              <a:t> </a:t>
            </a:r>
            <a:r>
              <a:rPr lang="es-ES" dirty="0" err="1"/>
              <a:t>action</a:t>
            </a:r>
            <a:r>
              <a:rPr lang="es-ES" dirty="0"/>
              <a:t>.  In </a:t>
            </a:r>
            <a:r>
              <a:rPr lang="es-ES" dirty="0" err="1"/>
              <a:t>those</a:t>
            </a:r>
            <a:r>
              <a:rPr lang="es-ES" dirty="0"/>
              <a:t> cases,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past</a:t>
            </a:r>
            <a:r>
              <a:rPr lang="es-ES" dirty="0"/>
              <a:t> </a:t>
            </a:r>
            <a:r>
              <a:rPr lang="es-ES" dirty="0" err="1"/>
              <a:t>participle</a:t>
            </a:r>
            <a:r>
              <a:rPr lang="es-ES" dirty="0"/>
              <a:t> </a:t>
            </a:r>
            <a:r>
              <a:rPr lang="es-ES" dirty="0" err="1"/>
              <a:t>agrees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subject</a:t>
            </a:r>
            <a:r>
              <a:rPr lang="es-ES" dirty="0"/>
              <a:t> in </a:t>
            </a:r>
            <a:r>
              <a:rPr lang="es-ES" b="1" dirty="0" err="1"/>
              <a:t>gender</a:t>
            </a:r>
            <a:r>
              <a:rPr lang="es-ES" dirty="0"/>
              <a:t> and </a:t>
            </a:r>
            <a:r>
              <a:rPr lang="es-ES" b="1" dirty="0" err="1"/>
              <a:t>number</a:t>
            </a:r>
            <a:r>
              <a:rPr lang="es-ES" dirty="0"/>
              <a:t>.</a:t>
            </a:r>
          </a:p>
          <a:p>
            <a:r>
              <a:rPr lang="es-ES" dirty="0"/>
              <a:t>El pintor </a:t>
            </a:r>
            <a:r>
              <a:rPr lang="es-ES" b="1" dirty="0">
                <a:solidFill>
                  <a:schemeClr val="hlink"/>
                </a:solidFill>
              </a:rPr>
              <a:t>está sentado</a:t>
            </a:r>
            <a:r>
              <a:rPr lang="es-ES" dirty="0"/>
              <a:t>.</a:t>
            </a:r>
          </a:p>
          <a:p>
            <a:r>
              <a:rPr lang="es-ES" dirty="0"/>
              <a:t>Las paredes </a:t>
            </a:r>
            <a:r>
              <a:rPr lang="es-ES" b="1" dirty="0">
                <a:solidFill>
                  <a:schemeClr val="hlink"/>
                </a:solidFill>
              </a:rPr>
              <a:t>estaban pintadas</a:t>
            </a:r>
            <a:r>
              <a:rPr lang="es-ES" dirty="0"/>
              <a:t>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split orient="vert" dir="in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Estar</a:t>
            </a:r>
            <a:r>
              <a:rPr lang="en-US" dirty="0" smtClean="0"/>
              <a:t> (</a:t>
            </a:r>
            <a:r>
              <a:rPr lang="en-US" dirty="0" err="1" smtClean="0"/>
              <a:t>Presente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5943600" cy="4038600"/>
          </a:xfrm>
        </p:spPr>
        <p:txBody>
          <a:bodyPr/>
          <a:lstStyle/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err="1"/>
              <a:t>e</a:t>
            </a:r>
            <a:r>
              <a:rPr lang="en-US" sz="4400" dirty="0" err="1" smtClean="0"/>
              <a:t>stoy</a:t>
            </a:r>
            <a:r>
              <a:rPr lang="en-US" sz="4400" dirty="0" smtClean="0"/>
              <a:t>		</a:t>
            </a:r>
            <a:r>
              <a:rPr lang="en-US" sz="4400" dirty="0" err="1" smtClean="0"/>
              <a:t>estamos</a:t>
            </a:r>
            <a:endParaRPr lang="en-US" sz="4400" dirty="0" smtClean="0"/>
          </a:p>
          <a:p>
            <a:pPr marL="0" indent="0">
              <a:buNone/>
            </a:pPr>
            <a:r>
              <a:rPr lang="en-US" sz="4400" dirty="0" err="1"/>
              <a:t>e</a:t>
            </a:r>
            <a:r>
              <a:rPr lang="en-US" sz="4400" dirty="0" err="1" smtClean="0"/>
              <a:t>stás</a:t>
            </a:r>
            <a:r>
              <a:rPr lang="en-US" sz="4400" dirty="0" smtClean="0"/>
              <a:t>		</a:t>
            </a:r>
            <a:r>
              <a:rPr lang="en-US" sz="4400" dirty="0" err="1" smtClean="0"/>
              <a:t>estáis</a:t>
            </a:r>
            <a:endParaRPr lang="en-US" sz="4400" dirty="0" smtClean="0"/>
          </a:p>
          <a:p>
            <a:pPr marL="0" indent="0">
              <a:buNone/>
            </a:pPr>
            <a:r>
              <a:rPr lang="en-US" sz="4400" dirty="0" err="1"/>
              <a:t>e</a:t>
            </a:r>
            <a:r>
              <a:rPr lang="en-US" sz="4400" dirty="0" err="1" smtClean="0"/>
              <a:t>stá</a:t>
            </a:r>
            <a:r>
              <a:rPr lang="en-US" sz="4400" dirty="0" smtClean="0"/>
              <a:t>		</a:t>
            </a:r>
            <a:r>
              <a:rPr lang="en-US" sz="4400" dirty="0" err="1" smtClean="0"/>
              <a:t>están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221079008"/>
      </p:ext>
    </p:extLst>
  </p:cSld>
  <p:clrMapOvr>
    <a:masterClrMapping/>
  </p:clrMapOvr>
  <p:transition xmlns:p14="http://schemas.microsoft.com/office/powerpoint/2010/main">
    <p:split orient="vert" dir="in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Estar</a:t>
            </a:r>
            <a:r>
              <a:rPr lang="en-US" dirty="0" smtClean="0"/>
              <a:t> (</a:t>
            </a:r>
            <a:r>
              <a:rPr lang="en-US" dirty="0" err="1" smtClean="0"/>
              <a:t>Imperfecto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5943600" cy="4038600"/>
          </a:xfrm>
        </p:spPr>
        <p:txBody>
          <a:bodyPr/>
          <a:lstStyle/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err="1" smtClean="0"/>
              <a:t>estaba</a:t>
            </a:r>
            <a:r>
              <a:rPr lang="en-US" sz="4400" dirty="0" smtClean="0"/>
              <a:t>		</a:t>
            </a:r>
            <a:r>
              <a:rPr lang="en-US" sz="4400" dirty="0" err="1" smtClean="0"/>
              <a:t>estábamos</a:t>
            </a:r>
            <a:endParaRPr lang="en-US" sz="4400" dirty="0" smtClean="0"/>
          </a:p>
          <a:p>
            <a:pPr marL="0" indent="0">
              <a:buNone/>
            </a:pPr>
            <a:r>
              <a:rPr lang="en-US" sz="4400" dirty="0" err="1" smtClean="0"/>
              <a:t>estabas</a:t>
            </a:r>
            <a:r>
              <a:rPr lang="en-US" sz="4400" dirty="0" smtClean="0"/>
              <a:t>	</a:t>
            </a:r>
            <a:r>
              <a:rPr lang="en-US" sz="4400" dirty="0" err="1" smtClean="0"/>
              <a:t>estabais</a:t>
            </a:r>
            <a:endParaRPr lang="en-US" sz="4400" dirty="0" smtClean="0"/>
          </a:p>
          <a:p>
            <a:pPr marL="0" indent="0">
              <a:buNone/>
            </a:pPr>
            <a:r>
              <a:rPr lang="en-US" sz="4400" dirty="0" err="1" smtClean="0"/>
              <a:t>estaba</a:t>
            </a:r>
            <a:r>
              <a:rPr lang="en-US" sz="4400" dirty="0" smtClean="0"/>
              <a:t>		</a:t>
            </a:r>
            <a:r>
              <a:rPr lang="en-US" sz="4400" dirty="0" err="1" smtClean="0"/>
              <a:t>estaban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3830123725"/>
      </p:ext>
    </p:extLst>
  </p:cSld>
  <p:clrMapOvr>
    <a:masterClrMapping/>
  </p:clrMapOvr>
  <p:transition xmlns:p14="http://schemas.microsoft.com/office/powerpoint/2010/main">
    <p:split orient="vert" dir="in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Estar + Past Participle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 dirty="0"/>
              <a:t>Some verbs have irregular past participles.</a:t>
            </a:r>
          </a:p>
          <a:p>
            <a:pPr marL="0" indent="0">
              <a:buNone/>
            </a:pPr>
            <a:endParaRPr lang="en-US" sz="4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Irregular participles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h</a:t>
            </a:r>
            <a:r>
              <a:rPr lang="en-US" dirty="0" err="1" smtClean="0"/>
              <a:t>acer</a:t>
            </a:r>
            <a:r>
              <a:rPr lang="en-US" dirty="0" smtClean="0"/>
              <a:t> – 	</a:t>
            </a:r>
            <a:r>
              <a:rPr lang="en-US" dirty="0" err="1" smtClean="0"/>
              <a:t>hecho</a:t>
            </a:r>
            <a:r>
              <a:rPr lang="en-US" dirty="0" smtClean="0"/>
              <a:t>	</a:t>
            </a:r>
            <a:r>
              <a:rPr lang="en-US" dirty="0" err="1" smtClean="0"/>
              <a:t>devolver</a:t>
            </a:r>
            <a:r>
              <a:rPr lang="en-US" dirty="0" smtClean="0"/>
              <a:t>-	</a:t>
            </a:r>
            <a:r>
              <a:rPr lang="en-US" dirty="0" err="1" smtClean="0"/>
              <a:t>devuelto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a</a:t>
            </a:r>
            <a:r>
              <a:rPr lang="en-US" dirty="0" err="1" smtClean="0"/>
              <a:t>brir</a:t>
            </a:r>
            <a:r>
              <a:rPr lang="en-US" dirty="0" smtClean="0"/>
              <a:t> - 	</a:t>
            </a:r>
            <a:r>
              <a:rPr lang="en-US" dirty="0" err="1" smtClean="0"/>
              <a:t>abierto</a:t>
            </a:r>
            <a:r>
              <a:rPr lang="en-US" dirty="0" smtClean="0"/>
              <a:t>	</a:t>
            </a:r>
            <a:r>
              <a:rPr lang="en-US" dirty="0" err="1" smtClean="0"/>
              <a:t>volver</a:t>
            </a:r>
            <a:r>
              <a:rPr lang="en-US" dirty="0" smtClean="0"/>
              <a:t> -	</a:t>
            </a:r>
            <a:r>
              <a:rPr lang="en-US" dirty="0" err="1" smtClean="0"/>
              <a:t>vuelto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m</a:t>
            </a:r>
            <a:r>
              <a:rPr lang="en-US" dirty="0" err="1" smtClean="0"/>
              <a:t>orir</a:t>
            </a:r>
            <a:r>
              <a:rPr lang="en-US" dirty="0" smtClean="0"/>
              <a:t> -	</a:t>
            </a:r>
            <a:r>
              <a:rPr lang="en-US" dirty="0" err="1" smtClean="0"/>
              <a:t>muerto</a:t>
            </a:r>
            <a:r>
              <a:rPr lang="en-US" dirty="0"/>
              <a:t>	</a:t>
            </a:r>
            <a:r>
              <a:rPr lang="en-US" dirty="0" err="1" smtClean="0"/>
              <a:t>decir</a:t>
            </a:r>
            <a:r>
              <a:rPr lang="en-US" dirty="0" smtClean="0"/>
              <a:t> -	</a:t>
            </a:r>
            <a:r>
              <a:rPr lang="en-US" dirty="0" err="1" smtClean="0"/>
              <a:t>dicho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p</a:t>
            </a:r>
            <a:r>
              <a:rPr lang="en-US" dirty="0" err="1" smtClean="0"/>
              <a:t>oner</a:t>
            </a:r>
            <a:r>
              <a:rPr lang="en-US" dirty="0" smtClean="0"/>
              <a:t> -	</a:t>
            </a:r>
            <a:r>
              <a:rPr lang="en-US" dirty="0" err="1" smtClean="0"/>
              <a:t>puesto</a:t>
            </a:r>
            <a:r>
              <a:rPr lang="en-US" dirty="0" smtClean="0"/>
              <a:t>	</a:t>
            </a:r>
            <a:r>
              <a:rPr lang="en-US" dirty="0" err="1" smtClean="0"/>
              <a:t>ver</a:t>
            </a:r>
            <a:r>
              <a:rPr lang="en-US" dirty="0" smtClean="0"/>
              <a:t>-		</a:t>
            </a:r>
            <a:r>
              <a:rPr lang="en-US" dirty="0" err="1" smtClean="0"/>
              <a:t>visto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e</a:t>
            </a:r>
            <a:r>
              <a:rPr lang="en-US" dirty="0" err="1" smtClean="0"/>
              <a:t>scribir</a:t>
            </a:r>
            <a:r>
              <a:rPr lang="en-US" dirty="0" smtClean="0"/>
              <a:t> -	</a:t>
            </a:r>
            <a:r>
              <a:rPr lang="en-US" dirty="0" err="1" smtClean="0"/>
              <a:t>escrito</a:t>
            </a:r>
            <a:r>
              <a:rPr lang="en-US" dirty="0" smtClean="0"/>
              <a:t>	</a:t>
            </a:r>
            <a:r>
              <a:rPr lang="en-US" dirty="0" err="1" smtClean="0"/>
              <a:t>cubrir</a:t>
            </a:r>
            <a:r>
              <a:rPr lang="en-US" dirty="0" smtClean="0"/>
              <a:t>-	</a:t>
            </a:r>
            <a:r>
              <a:rPr lang="en-US" dirty="0" err="1" smtClean="0"/>
              <a:t>cubierto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r</a:t>
            </a:r>
            <a:r>
              <a:rPr lang="en-US" dirty="0" smtClean="0"/>
              <a:t>omper –  </a:t>
            </a:r>
            <a:r>
              <a:rPr lang="en-US" dirty="0" err="1" smtClean="0"/>
              <a:t>roto</a:t>
            </a:r>
            <a:r>
              <a:rPr lang="en-US" dirty="0" smtClean="0"/>
              <a:t>		resolver-	</a:t>
            </a:r>
            <a:r>
              <a:rPr lang="en-US" dirty="0" err="1" smtClean="0"/>
              <a:t>resuelto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HAMPER   DVD  VCR</a:t>
            </a:r>
          </a:p>
        </p:txBody>
      </p:sp>
      <p:pic>
        <p:nvPicPr>
          <p:cNvPr id="4" name="irreg_past_participles-2 (5).m4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867400" y="52578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015318"/>
      </p:ext>
    </p:extLst>
  </p:cSld>
  <p:clrMapOvr>
    <a:masterClrMapping/>
  </p:clrMapOvr>
  <p:transition xmlns:p14="http://schemas.microsoft.com/office/powerpoint/2010/main">
    <p:split orient="vert"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51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413</TotalTime>
  <Words>144</Words>
  <Application>Microsoft Macintosh PowerPoint</Application>
  <PresentationFormat>On-screen Show (4:3)</PresentationFormat>
  <Paragraphs>37</Paragraphs>
  <Slides>7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Digital Dots</vt:lpstr>
      <vt:lpstr>Estar + Past Participle</vt:lpstr>
      <vt:lpstr>Estar + Past Participle</vt:lpstr>
      <vt:lpstr>Estar + Past Participle</vt:lpstr>
      <vt:lpstr>Estar (Presente)</vt:lpstr>
      <vt:lpstr>Estar (Imperfecto)</vt:lpstr>
      <vt:lpstr>Estar + Past Participle</vt:lpstr>
      <vt:lpstr>Irregular participles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Estar + Past Participle</dc:title>
  <dc:creator> John McCreary</dc:creator>
  <cp:lastModifiedBy>Jamie Thomas</cp:lastModifiedBy>
  <cp:revision>9</cp:revision>
  <dcterms:created xsi:type="dcterms:W3CDTF">2006-06-13T19:32:49Z</dcterms:created>
  <dcterms:modified xsi:type="dcterms:W3CDTF">2017-09-27T11:25:44Z</dcterms:modified>
</cp:coreProperties>
</file>