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308" r:id="rId6"/>
    <p:sldId id="262" r:id="rId7"/>
    <p:sldId id="309" r:id="rId8"/>
    <p:sldId id="296" r:id="rId9"/>
    <p:sldId id="264" r:id="rId10"/>
    <p:sldId id="266" r:id="rId11"/>
    <p:sldId id="310" r:id="rId12"/>
    <p:sldId id="267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0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4/19/16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4/19/16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4/19/16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Español</a:t>
            </a:r>
            <a:r>
              <a:rPr lang="en-US" dirty="0" smtClean="0"/>
              <a:t> 3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BM Review</a:t>
            </a:r>
          </a:p>
          <a:p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242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Mandatos</a:t>
            </a:r>
            <a:r>
              <a:rPr lang="en-US" dirty="0" smtClean="0"/>
              <a:t> de </a:t>
            </a:r>
            <a:r>
              <a:rPr lang="en-US" dirty="0" err="1" smtClean="0"/>
              <a:t>Nosotros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9"/>
            <a:ext cx="7345364" cy="147485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9</a:t>
            </a:r>
            <a:r>
              <a:rPr lang="en-US" dirty="0" smtClean="0"/>
              <a:t>. No _____________ </a:t>
            </a:r>
            <a:r>
              <a:rPr lang="en-US" dirty="0" err="1" smtClean="0"/>
              <a:t>más</a:t>
            </a:r>
            <a:r>
              <a:rPr lang="en-US" dirty="0" smtClean="0"/>
              <a:t>.  </a:t>
            </a:r>
            <a:r>
              <a:rPr lang="en-US" dirty="0" err="1" smtClean="0"/>
              <a:t>Tenemos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paces.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0111" y="4276715"/>
            <a:ext cx="7345364" cy="1344137"/>
          </a:xfrm>
        </p:spPr>
        <p:txBody>
          <a:bodyPr/>
          <a:lstStyle/>
          <a:p>
            <a:pPr marL="457200" indent="-457200">
              <a:buAutoNum type="alphaLcPeriod"/>
            </a:pPr>
            <a:r>
              <a:rPr lang="en-US" dirty="0" err="1" smtClean="0"/>
              <a:t>peleámosnos</a:t>
            </a:r>
            <a:r>
              <a:rPr lang="en-US" dirty="0" smtClean="0"/>
              <a:t>		c.    </a:t>
            </a:r>
            <a:r>
              <a:rPr lang="en-US" dirty="0" err="1"/>
              <a:t>n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peleemos</a:t>
            </a:r>
            <a:endParaRPr lang="en-US" dirty="0"/>
          </a:p>
          <a:p>
            <a:pPr marL="457200" indent="-457200">
              <a:buAutoNum type="alphaLcPeriod"/>
            </a:pPr>
            <a:r>
              <a:rPr lang="en-US" dirty="0" err="1" smtClean="0"/>
              <a:t>peleémonos</a:t>
            </a:r>
            <a:r>
              <a:rPr lang="en-US" dirty="0" smtClean="0"/>
              <a:t>			d.    </a:t>
            </a:r>
            <a:r>
              <a:rPr lang="en-US" dirty="0" err="1" smtClean="0"/>
              <a:t>peleámosla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599610" y="4276715"/>
            <a:ext cx="822960" cy="416984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08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Mandatos</a:t>
            </a:r>
            <a:r>
              <a:rPr lang="en-US" dirty="0" smtClean="0"/>
              <a:t> de </a:t>
            </a:r>
            <a:r>
              <a:rPr lang="en-US" dirty="0" err="1" smtClean="0"/>
              <a:t>Nosotros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9"/>
            <a:ext cx="7345364" cy="147485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10. ____________ al </a:t>
            </a:r>
            <a:r>
              <a:rPr lang="en-US" dirty="0" err="1" smtClean="0"/>
              <a:t>tenis</a:t>
            </a:r>
            <a:r>
              <a:rPr lang="en-US" dirty="0" smtClean="0"/>
              <a:t> hoy.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0111" y="4276715"/>
            <a:ext cx="7345364" cy="1344137"/>
          </a:xfrm>
        </p:spPr>
        <p:txBody>
          <a:bodyPr/>
          <a:lstStyle/>
          <a:p>
            <a:pPr marL="457200" indent="-457200">
              <a:buAutoNum type="alphaLcPeriod"/>
            </a:pPr>
            <a:r>
              <a:rPr lang="en-US" dirty="0" err="1" smtClean="0"/>
              <a:t>jugamos</a:t>
            </a:r>
            <a:r>
              <a:rPr lang="en-US" dirty="0" smtClean="0"/>
              <a:t>		c.    </a:t>
            </a:r>
            <a:r>
              <a:rPr lang="en-US" dirty="0" err="1" smtClean="0"/>
              <a:t>juegamos</a:t>
            </a:r>
            <a:endParaRPr lang="en-US" dirty="0"/>
          </a:p>
          <a:p>
            <a:pPr marL="457200" indent="-457200">
              <a:buAutoNum type="alphaLcPeriod"/>
            </a:pPr>
            <a:r>
              <a:rPr lang="en-US" dirty="0" err="1" smtClean="0"/>
              <a:t>jueguemos</a:t>
            </a:r>
            <a:r>
              <a:rPr lang="en-US" dirty="0" smtClean="0"/>
              <a:t>		d.    </a:t>
            </a:r>
            <a:r>
              <a:rPr lang="en-US" dirty="0" err="1" smtClean="0"/>
              <a:t>juguemos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809388" y="4883493"/>
            <a:ext cx="822960" cy="416984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50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Possessive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9"/>
            <a:ext cx="7345364" cy="147485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11. - ¿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el </a:t>
            </a:r>
            <a:r>
              <a:rPr lang="en-US" dirty="0" err="1" smtClean="0"/>
              <a:t>libro</a:t>
            </a:r>
            <a:r>
              <a:rPr lang="en-US" dirty="0" smtClean="0"/>
              <a:t> de Margarita?</a:t>
            </a:r>
          </a:p>
          <a:p>
            <a:pPr marL="0" indent="0">
              <a:buNone/>
            </a:pPr>
            <a:r>
              <a:rPr lang="en-US" dirty="0" smtClean="0"/>
              <a:t>    - ___________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debajo</a:t>
            </a:r>
            <a:r>
              <a:rPr lang="en-US" dirty="0" smtClean="0"/>
              <a:t> del </a:t>
            </a:r>
            <a:r>
              <a:rPr lang="en-US" dirty="0" err="1" smtClean="0"/>
              <a:t>pupitre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0111" y="4276715"/>
            <a:ext cx="7345364" cy="1344137"/>
          </a:xfrm>
        </p:spPr>
        <p:txBody>
          <a:bodyPr/>
          <a:lstStyle/>
          <a:p>
            <a:pPr marL="457200" indent="-457200">
              <a:buAutoNum type="alphaLcPeriod"/>
            </a:pPr>
            <a:r>
              <a:rPr lang="en-US" dirty="0" smtClean="0"/>
              <a:t>los </a:t>
            </a:r>
            <a:r>
              <a:rPr lang="en-US" dirty="0" err="1" smtClean="0"/>
              <a:t>tuyos</a:t>
            </a:r>
            <a:r>
              <a:rPr lang="en-US" dirty="0" smtClean="0"/>
              <a:t>			c.    la </a:t>
            </a:r>
            <a:r>
              <a:rPr lang="en-US" dirty="0" err="1" smtClean="0"/>
              <a:t>mía</a:t>
            </a:r>
            <a:endParaRPr lang="en-US" dirty="0"/>
          </a:p>
          <a:p>
            <a:pPr marL="457200" indent="-457200">
              <a:buAutoNum type="alphaLcPeriod"/>
            </a:pPr>
            <a:r>
              <a:rPr lang="en-US" dirty="0"/>
              <a:t>l</a:t>
            </a:r>
            <a:r>
              <a:rPr lang="en-US" dirty="0" smtClean="0"/>
              <a:t>a </a:t>
            </a:r>
            <a:r>
              <a:rPr lang="en-US" dirty="0" err="1" smtClean="0"/>
              <a:t>suya</a:t>
            </a:r>
            <a:r>
              <a:rPr lang="en-US" dirty="0" smtClean="0"/>
              <a:t>			d.    el </a:t>
            </a:r>
            <a:r>
              <a:rPr lang="en-US" dirty="0" err="1" smtClean="0"/>
              <a:t>suyo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529054" y="4860572"/>
            <a:ext cx="822960" cy="416984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717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Vocabulary 5A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9"/>
            <a:ext cx="7345364" cy="147485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12. Rafael </a:t>
            </a:r>
            <a:r>
              <a:rPr lang="en-US" dirty="0" err="1" smtClean="0"/>
              <a:t>siempre</a:t>
            </a:r>
            <a:r>
              <a:rPr lang="en-US" dirty="0" smtClean="0"/>
              <a:t> </a:t>
            </a:r>
            <a:r>
              <a:rPr lang="en-US" dirty="0" err="1" smtClean="0"/>
              <a:t>llega</a:t>
            </a:r>
            <a:r>
              <a:rPr lang="en-US" dirty="0" smtClean="0"/>
              <a:t> a </a:t>
            </a:r>
            <a:r>
              <a:rPr lang="en-US" dirty="0" err="1" smtClean="0"/>
              <a:t>tiempo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trabajo</a:t>
            </a:r>
            <a:r>
              <a:rPr lang="en-US" dirty="0" smtClean="0"/>
              <a:t>.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_______.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0111" y="4276715"/>
            <a:ext cx="7345364" cy="1344137"/>
          </a:xfrm>
        </p:spPr>
        <p:txBody>
          <a:bodyPr/>
          <a:lstStyle/>
          <a:p>
            <a:pPr marL="457200" indent="-457200">
              <a:buAutoNum type="alphaLcPeriod"/>
            </a:pPr>
            <a:r>
              <a:rPr lang="en-US" dirty="0" smtClean="0"/>
              <a:t>flexible			c.    </a:t>
            </a:r>
            <a:r>
              <a:rPr lang="en-US" dirty="0" err="1" smtClean="0"/>
              <a:t>generoso</a:t>
            </a:r>
            <a:endParaRPr lang="en-US" dirty="0" smtClean="0"/>
          </a:p>
          <a:p>
            <a:pPr marL="457200" indent="-457200">
              <a:buAutoNum type="alphaLcPeriod"/>
            </a:pPr>
            <a:r>
              <a:rPr lang="en-US" dirty="0" err="1"/>
              <a:t>p</a:t>
            </a:r>
            <a:r>
              <a:rPr lang="en-US" dirty="0" err="1" smtClean="0"/>
              <a:t>untual</a:t>
            </a:r>
            <a:r>
              <a:rPr lang="en-US" dirty="0" smtClean="0"/>
              <a:t> 			d.    </a:t>
            </a:r>
            <a:r>
              <a:rPr lang="en-US" dirty="0" err="1" smtClean="0"/>
              <a:t>salario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10800000">
            <a:off x="2451402" y="4860573"/>
            <a:ext cx="822960" cy="416984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58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Vocabulary 5A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9"/>
            <a:ext cx="7345364" cy="147485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13. Un </a:t>
            </a:r>
            <a:r>
              <a:rPr lang="en-US" dirty="0" err="1" smtClean="0"/>
              <a:t>horario</a:t>
            </a:r>
            <a:r>
              <a:rPr lang="en-US" dirty="0" smtClean="0"/>
              <a:t> de 20 </a:t>
            </a:r>
            <a:r>
              <a:rPr lang="en-US" dirty="0" err="1" smtClean="0"/>
              <a:t>horas</a:t>
            </a:r>
            <a:r>
              <a:rPr lang="en-US" dirty="0" smtClean="0"/>
              <a:t> a la </a:t>
            </a:r>
            <a:r>
              <a:rPr lang="en-US" dirty="0" err="1" smtClean="0"/>
              <a:t>semana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un </a:t>
            </a:r>
            <a:r>
              <a:rPr lang="en-US" dirty="0" err="1" smtClean="0"/>
              <a:t>trabajo</a:t>
            </a:r>
            <a:r>
              <a:rPr lang="en-US" dirty="0" smtClean="0"/>
              <a:t> a ______.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0111" y="4276715"/>
            <a:ext cx="7345364" cy="1344137"/>
          </a:xfrm>
        </p:spPr>
        <p:txBody>
          <a:bodyPr/>
          <a:lstStyle/>
          <a:p>
            <a:pPr marL="457200" indent="-457200">
              <a:buAutoNum type="alphaLcPeriod"/>
            </a:pPr>
            <a:r>
              <a:rPr lang="en-US" dirty="0" err="1" smtClean="0"/>
              <a:t>tiempo</a:t>
            </a:r>
            <a:r>
              <a:rPr lang="en-US" dirty="0"/>
              <a:t> </a:t>
            </a:r>
            <a:r>
              <a:rPr lang="en-US" dirty="0" err="1" smtClean="0"/>
              <a:t>parcial</a:t>
            </a:r>
            <a:r>
              <a:rPr lang="en-US" dirty="0" smtClean="0"/>
              <a:t>		c.    </a:t>
            </a:r>
            <a:r>
              <a:rPr lang="en-US" dirty="0" err="1" smtClean="0"/>
              <a:t>emprendedor</a:t>
            </a:r>
            <a:endParaRPr lang="en-US" dirty="0"/>
          </a:p>
          <a:p>
            <a:pPr marL="457200" indent="-457200">
              <a:buAutoNum type="alphaLcPeriod"/>
            </a:pPr>
            <a:r>
              <a:rPr lang="en-US" dirty="0" err="1" smtClean="0"/>
              <a:t>salario</a:t>
            </a:r>
            <a:r>
              <a:rPr lang="en-US" dirty="0" smtClean="0"/>
              <a:t>			d.    </a:t>
            </a:r>
            <a:r>
              <a:rPr lang="en-US" dirty="0" err="1"/>
              <a:t>t</a:t>
            </a:r>
            <a:r>
              <a:rPr lang="en-US" dirty="0" err="1" smtClean="0"/>
              <a:t>iempo</a:t>
            </a:r>
            <a:r>
              <a:rPr lang="en-US" dirty="0" smtClean="0"/>
              <a:t> </a:t>
            </a:r>
            <a:r>
              <a:rPr lang="en-US" dirty="0" err="1" smtClean="0"/>
              <a:t>completo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10800000">
            <a:off x="3117573" y="4276715"/>
            <a:ext cx="822960" cy="416984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77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Presente</a:t>
            </a:r>
            <a:r>
              <a:rPr lang="en-US" dirty="0" smtClean="0"/>
              <a:t> Perfecto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9"/>
            <a:ext cx="7345364" cy="147485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14. Ella me ________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necesito</a:t>
            </a:r>
            <a:r>
              <a:rPr lang="en-US" dirty="0" smtClean="0"/>
              <a:t> </a:t>
            </a:r>
            <a:r>
              <a:rPr lang="en-US" dirty="0" err="1" smtClean="0"/>
              <a:t>llenar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solicitud</a:t>
            </a:r>
            <a:r>
              <a:rPr lang="en-US" dirty="0" smtClean="0"/>
              <a:t> de </a:t>
            </a:r>
            <a:r>
              <a:rPr lang="en-US" dirty="0" err="1" smtClean="0"/>
              <a:t>empleo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5573" y="3199189"/>
            <a:ext cx="7345364" cy="1344137"/>
          </a:xfrm>
        </p:spPr>
        <p:txBody>
          <a:bodyPr/>
          <a:lstStyle/>
          <a:p>
            <a:pPr marL="457200" indent="-457200">
              <a:buAutoNum type="alphaLcPeriod"/>
            </a:pPr>
            <a:r>
              <a:rPr lang="en-US" dirty="0"/>
              <a:t>h</a:t>
            </a:r>
            <a:r>
              <a:rPr lang="en-US" dirty="0" smtClean="0"/>
              <a:t>e </a:t>
            </a:r>
            <a:r>
              <a:rPr lang="en-US" dirty="0" err="1" smtClean="0"/>
              <a:t>dicho</a:t>
            </a:r>
            <a:r>
              <a:rPr lang="en-US" dirty="0" smtClean="0"/>
              <a:t>			c.    </a:t>
            </a:r>
            <a:r>
              <a:rPr lang="en-US" dirty="0"/>
              <a:t>h</a:t>
            </a:r>
            <a:r>
              <a:rPr lang="en-US" dirty="0" smtClean="0"/>
              <a:t>a </a:t>
            </a:r>
            <a:r>
              <a:rPr lang="en-US" dirty="0" err="1" smtClean="0"/>
              <a:t>dicho</a:t>
            </a:r>
            <a:endParaRPr lang="en-US" dirty="0"/>
          </a:p>
          <a:p>
            <a:pPr marL="457200" indent="-457200">
              <a:buAutoNum type="alphaLcPeriod"/>
            </a:pPr>
            <a:r>
              <a:rPr lang="en-US" dirty="0" err="1"/>
              <a:t>h</a:t>
            </a:r>
            <a:r>
              <a:rPr lang="en-US" dirty="0" err="1" smtClean="0"/>
              <a:t>aya</a:t>
            </a:r>
            <a:r>
              <a:rPr lang="en-US" dirty="0" smtClean="0"/>
              <a:t> </a:t>
            </a:r>
            <a:r>
              <a:rPr lang="en-US" dirty="0" err="1" smtClean="0"/>
              <a:t>dicho</a:t>
            </a:r>
            <a:r>
              <a:rPr lang="en-US" dirty="0" smtClean="0"/>
              <a:t>			d.    </a:t>
            </a:r>
            <a:r>
              <a:rPr lang="en-US" dirty="0" err="1"/>
              <a:t>h</a:t>
            </a:r>
            <a:r>
              <a:rPr lang="en-US" dirty="0" err="1" smtClean="0"/>
              <a:t>abía</a:t>
            </a:r>
            <a:r>
              <a:rPr lang="en-US" dirty="0" smtClean="0"/>
              <a:t> </a:t>
            </a:r>
            <a:r>
              <a:rPr lang="en-US" dirty="0" err="1" smtClean="0"/>
              <a:t>dicho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529054" y="3199189"/>
            <a:ext cx="822960" cy="416984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97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Presente</a:t>
            </a:r>
            <a:r>
              <a:rPr lang="en-US" dirty="0" smtClean="0"/>
              <a:t> Perfecto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9"/>
            <a:ext cx="7345364" cy="147485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15. </a:t>
            </a:r>
            <a:r>
              <a:rPr lang="en-US" dirty="0" err="1" smtClean="0"/>
              <a:t>Nosotros</a:t>
            </a:r>
            <a:r>
              <a:rPr lang="en-US" dirty="0" smtClean="0"/>
              <a:t> __________ dos </a:t>
            </a:r>
            <a:r>
              <a:rPr lang="en-US" dirty="0" err="1" smtClean="0"/>
              <a:t>referencias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0113" y="3160706"/>
            <a:ext cx="7345364" cy="1344137"/>
          </a:xfrm>
        </p:spPr>
        <p:txBody>
          <a:bodyPr/>
          <a:lstStyle/>
          <a:p>
            <a:pPr marL="457200" indent="-457200">
              <a:buAutoNum type="alphaLcPeriod"/>
            </a:pPr>
            <a:r>
              <a:rPr lang="en-US" dirty="0" err="1"/>
              <a:t>t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han</a:t>
            </a:r>
            <a:r>
              <a:rPr lang="en-US" dirty="0" smtClean="0"/>
              <a:t> </a:t>
            </a:r>
            <a:r>
              <a:rPr lang="en-US" dirty="0" err="1" smtClean="0"/>
              <a:t>pedido</a:t>
            </a:r>
            <a:r>
              <a:rPr lang="en-US" dirty="0" smtClean="0"/>
              <a:t> 		c.    </a:t>
            </a:r>
            <a:r>
              <a:rPr lang="en-US" dirty="0"/>
              <a:t>h</a:t>
            </a:r>
            <a:r>
              <a:rPr lang="en-US" dirty="0" smtClean="0"/>
              <a:t>a </a:t>
            </a:r>
            <a:r>
              <a:rPr lang="en-US" dirty="0" err="1" smtClean="0"/>
              <a:t>puesto</a:t>
            </a:r>
            <a:endParaRPr lang="en-US" dirty="0"/>
          </a:p>
          <a:p>
            <a:pPr marL="457200" indent="-457200">
              <a:buAutoNum type="alphaLcPeriod"/>
            </a:pPr>
            <a:r>
              <a:rPr lang="en-US" dirty="0"/>
              <a:t>m</a:t>
            </a:r>
            <a:r>
              <a:rPr lang="en-US" dirty="0" smtClean="0"/>
              <a:t>e </a:t>
            </a:r>
            <a:r>
              <a:rPr lang="en-US" dirty="0" err="1" smtClean="0"/>
              <a:t>hemos</a:t>
            </a:r>
            <a:r>
              <a:rPr lang="en-US" dirty="0" smtClean="0"/>
              <a:t> </a:t>
            </a:r>
            <a:r>
              <a:rPr lang="en-US" dirty="0" err="1" smtClean="0"/>
              <a:t>puesto</a:t>
            </a:r>
            <a:r>
              <a:rPr lang="en-US" dirty="0" smtClean="0"/>
              <a:t>		d.    </a:t>
            </a:r>
            <a:r>
              <a:rPr lang="en-US" dirty="0" err="1"/>
              <a:t>t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hemos</a:t>
            </a:r>
            <a:r>
              <a:rPr lang="en-US" dirty="0" smtClean="0"/>
              <a:t> </a:t>
            </a:r>
            <a:r>
              <a:rPr lang="en-US" dirty="0" err="1" smtClean="0"/>
              <a:t>pedido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644516" y="3783046"/>
            <a:ext cx="822960" cy="416984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96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426677"/>
            <a:ext cx="7345362" cy="1339850"/>
          </a:xfrm>
        </p:spPr>
        <p:txBody>
          <a:bodyPr>
            <a:normAutofit/>
          </a:bodyPr>
          <a:lstStyle/>
          <a:p>
            <a:r>
              <a:rPr lang="en-US" dirty="0" err="1" smtClean="0"/>
              <a:t>Pluscuamperfecto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9"/>
            <a:ext cx="7345364" cy="147485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16. </a:t>
            </a:r>
            <a:r>
              <a:rPr lang="en-US" dirty="0" err="1" smtClean="0"/>
              <a:t>Él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_________ a </a:t>
            </a:r>
            <a:r>
              <a:rPr lang="en-US" dirty="0" err="1" smtClean="0"/>
              <a:t>su</a:t>
            </a:r>
            <a:r>
              <a:rPr lang="en-US" dirty="0" smtClean="0"/>
              <a:t> casa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empezó</a:t>
            </a:r>
            <a:r>
              <a:rPr lang="en-US" dirty="0" smtClean="0"/>
              <a:t> a </a:t>
            </a:r>
            <a:r>
              <a:rPr lang="en-US" dirty="0" err="1" smtClean="0"/>
              <a:t>nevar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0111" y="3489131"/>
            <a:ext cx="7345364" cy="2131722"/>
          </a:xfrm>
        </p:spPr>
        <p:txBody>
          <a:bodyPr/>
          <a:lstStyle/>
          <a:p>
            <a:pPr marL="457200" indent="-457200">
              <a:buAutoNum type="alphaLcPeriod"/>
            </a:pPr>
            <a:r>
              <a:rPr lang="en-US" dirty="0"/>
              <a:t>h</a:t>
            </a:r>
            <a:r>
              <a:rPr lang="en-US" dirty="0" smtClean="0"/>
              <a:t>a </a:t>
            </a:r>
            <a:r>
              <a:rPr lang="en-US" dirty="0" err="1" smtClean="0"/>
              <a:t>llenado</a:t>
            </a:r>
            <a:r>
              <a:rPr lang="en-US" dirty="0" smtClean="0"/>
              <a:t>			c.    </a:t>
            </a:r>
            <a:r>
              <a:rPr lang="en-US" dirty="0" err="1"/>
              <a:t>h</a:t>
            </a:r>
            <a:r>
              <a:rPr lang="en-US" dirty="0" err="1" smtClean="0"/>
              <a:t>aya</a:t>
            </a:r>
            <a:r>
              <a:rPr lang="en-US" dirty="0" smtClean="0"/>
              <a:t> </a:t>
            </a:r>
            <a:r>
              <a:rPr lang="en-US" dirty="0" err="1" smtClean="0"/>
              <a:t>llegado</a:t>
            </a:r>
            <a:endParaRPr lang="en-US" dirty="0"/>
          </a:p>
          <a:p>
            <a:pPr marL="457200" indent="-457200">
              <a:buAutoNum type="alphaLcPeriod"/>
            </a:pPr>
            <a:r>
              <a:rPr lang="en-US" dirty="0" err="1"/>
              <a:t>h</a:t>
            </a:r>
            <a:r>
              <a:rPr lang="en-US" dirty="0" err="1" smtClean="0"/>
              <a:t>abía</a:t>
            </a:r>
            <a:r>
              <a:rPr lang="en-US" dirty="0" smtClean="0"/>
              <a:t> </a:t>
            </a:r>
            <a:r>
              <a:rPr lang="en-US" dirty="0" err="1" smtClean="0"/>
              <a:t>llegado</a:t>
            </a:r>
            <a:r>
              <a:rPr lang="en-US" dirty="0" smtClean="0"/>
              <a:t>		d.    </a:t>
            </a:r>
            <a:r>
              <a:rPr lang="en-US" dirty="0"/>
              <a:t>h</a:t>
            </a:r>
            <a:r>
              <a:rPr lang="en-US" dirty="0" smtClean="0"/>
              <a:t>e </a:t>
            </a:r>
            <a:r>
              <a:rPr lang="en-US" dirty="0" err="1" smtClean="0"/>
              <a:t>llevado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10800000">
            <a:off x="3099935" y="4066974"/>
            <a:ext cx="822960" cy="416984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3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Pluscuamperfecto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9"/>
            <a:ext cx="7345364" cy="147485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17. </a:t>
            </a:r>
            <a:r>
              <a:rPr lang="en-US" dirty="0" err="1" smtClean="0"/>
              <a:t>Nadie</a:t>
            </a:r>
            <a:r>
              <a:rPr lang="en-US" dirty="0" smtClean="0"/>
              <a:t> _________ </a:t>
            </a:r>
            <a:r>
              <a:rPr lang="en-US" dirty="0" err="1" smtClean="0"/>
              <a:t>terminar</a:t>
            </a:r>
            <a:r>
              <a:rPr lang="en-US" dirty="0" smtClean="0"/>
              <a:t> la </a:t>
            </a:r>
            <a:r>
              <a:rPr lang="en-US" dirty="0" err="1" smtClean="0"/>
              <a:t>tarea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0111" y="4276715"/>
            <a:ext cx="7345364" cy="1344137"/>
          </a:xfrm>
        </p:spPr>
        <p:txBody>
          <a:bodyPr/>
          <a:lstStyle/>
          <a:p>
            <a:pPr marL="457200" indent="-457200">
              <a:buAutoNum type="alphaLcPeriod"/>
            </a:pPr>
            <a:r>
              <a:rPr lang="en-US" dirty="0" smtClean="0"/>
              <a:t>Ha </a:t>
            </a:r>
            <a:r>
              <a:rPr lang="en-US" dirty="0" err="1" smtClean="0"/>
              <a:t>pedido</a:t>
            </a:r>
            <a:r>
              <a:rPr lang="en-US" dirty="0" smtClean="0"/>
              <a:t>			c.    </a:t>
            </a:r>
            <a:r>
              <a:rPr lang="en-US" dirty="0" err="1"/>
              <a:t>h</a:t>
            </a:r>
            <a:r>
              <a:rPr lang="en-US" dirty="0" err="1" smtClean="0"/>
              <a:t>abía</a:t>
            </a:r>
            <a:r>
              <a:rPr lang="en-US" dirty="0" smtClean="0"/>
              <a:t> </a:t>
            </a:r>
            <a:r>
              <a:rPr lang="en-US" dirty="0" err="1" smtClean="0"/>
              <a:t>podido</a:t>
            </a:r>
            <a:endParaRPr lang="en-US" dirty="0"/>
          </a:p>
          <a:p>
            <a:pPr marL="457200" indent="-457200">
              <a:buAutoNum type="alphaLcPeriod"/>
            </a:pPr>
            <a:r>
              <a:rPr lang="en-US" dirty="0" err="1" smtClean="0"/>
              <a:t>Haya</a:t>
            </a:r>
            <a:r>
              <a:rPr lang="en-US" dirty="0" smtClean="0"/>
              <a:t> </a:t>
            </a:r>
            <a:r>
              <a:rPr lang="en-US" dirty="0" err="1" smtClean="0"/>
              <a:t>podido</a:t>
            </a:r>
            <a:r>
              <a:rPr lang="en-US" dirty="0" smtClean="0"/>
              <a:t>		d.    </a:t>
            </a:r>
            <a:r>
              <a:rPr lang="en-US" dirty="0" err="1"/>
              <a:t>h</a:t>
            </a:r>
            <a:r>
              <a:rPr lang="en-US" dirty="0" err="1" smtClean="0"/>
              <a:t>abía</a:t>
            </a:r>
            <a:r>
              <a:rPr lang="en-US" dirty="0" smtClean="0"/>
              <a:t> </a:t>
            </a:r>
            <a:r>
              <a:rPr lang="en-US" dirty="0" err="1" smtClean="0"/>
              <a:t>puesto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529054" y="4276715"/>
            <a:ext cx="822960" cy="416984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57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Vocabulary 5B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9"/>
            <a:ext cx="7345364" cy="147485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18.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estoy</a:t>
            </a:r>
            <a:r>
              <a:rPr lang="en-US" dirty="0" smtClean="0"/>
              <a:t> </a:t>
            </a:r>
            <a:r>
              <a:rPr lang="en-US" dirty="0" err="1" smtClean="0"/>
              <a:t>estudiando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el </a:t>
            </a:r>
            <a:r>
              <a:rPr lang="en-US" dirty="0" err="1" smtClean="0"/>
              <a:t>examen</a:t>
            </a:r>
            <a:r>
              <a:rPr lang="en-US" dirty="0" smtClean="0"/>
              <a:t> de _________.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0111" y="4276715"/>
            <a:ext cx="7345364" cy="1344137"/>
          </a:xfrm>
        </p:spPr>
        <p:txBody>
          <a:bodyPr/>
          <a:lstStyle/>
          <a:p>
            <a:pPr marL="457200" indent="-457200">
              <a:buAutoNum type="alphaLcPeriod"/>
            </a:pPr>
            <a:r>
              <a:rPr lang="en-US" dirty="0" err="1" smtClean="0"/>
              <a:t>ciudadanía</a:t>
            </a:r>
            <a:r>
              <a:rPr lang="en-US" dirty="0" smtClean="0"/>
              <a:t>			c.    </a:t>
            </a:r>
            <a:r>
              <a:rPr lang="en-US" dirty="0" err="1" smtClean="0"/>
              <a:t>donado</a:t>
            </a:r>
            <a:endParaRPr lang="en-US" dirty="0"/>
          </a:p>
          <a:p>
            <a:pPr marL="457200" indent="-457200">
              <a:buAutoNum type="alphaLcPeriod"/>
            </a:pPr>
            <a:r>
              <a:rPr lang="en-US" dirty="0" err="1" smtClean="0"/>
              <a:t>derecho</a:t>
            </a:r>
            <a:r>
              <a:rPr lang="en-US" dirty="0" smtClean="0"/>
              <a:t>			d.    </a:t>
            </a:r>
            <a:r>
              <a:rPr lang="en-US" dirty="0" err="1" smtClean="0"/>
              <a:t>ciudadano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10800000">
            <a:off x="2911665" y="4296962"/>
            <a:ext cx="822960" cy="416984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15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Vocabulary 4A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9"/>
            <a:ext cx="7345364" cy="2184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Cierto</a:t>
            </a:r>
            <a:r>
              <a:rPr lang="en-US" dirty="0" smtClean="0"/>
              <a:t> / </a:t>
            </a:r>
            <a:r>
              <a:rPr lang="en-US" dirty="0" err="1" smtClean="0"/>
              <a:t>Falso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bueno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tengas</a:t>
            </a:r>
            <a:r>
              <a:rPr lang="en-US" dirty="0" smtClean="0"/>
              <a:t> </a:t>
            </a:r>
            <a:r>
              <a:rPr lang="en-US" dirty="0" err="1" smtClean="0"/>
              <a:t>confianza</a:t>
            </a:r>
            <a:r>
              <a:rPr lang="en-US" dirty="0" smtClean="0"/>
              <a:t> en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mejor</a:t>
            </a:r>
            <a:r>
              <a:rPr lang="en-US" dirty="0" smtClean="0"/>
              <a:t> amigo.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16200000">
            <a:off x="932609" y="2726751"/>
            <a:ext cx="822960" cy="416984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900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Vocabulary 5B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9"/>
            <a:ext cx="7345364" cy="147485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19. 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siempre</a:t>
            </a:r>
            <a:r>
              <a:rPr lang="en-US" dirty="0" smtClean="0"/>
              <a:t> </a:t>
            </a:r>
            <a:r>
              <a:rPr lang="en-US" dirty="0" err="1" smtClean="0"/>
              <a:t>participan</a:t>
            </a:r>
            <a:r>
              <a:rPr lang="en-US" dirty="0" smtClean="0"/>
              <a:t> en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manifestaciones</a:t>
            </a:r>
            <a:r>
              <a:rPr lang="en-US" dirty="0" smtClean="0"/>
              <a:t> ________ la </a:t>
            </a:r>
            <a:r>
              <a:rPr lang="en-US" dirty="0" err="1" smtClean="0"/>
              <a:t>contaminación</a:t>
            </a:r>
            <a:r>
              <a:rPr lang="en-US" dirty="0" smtClean="0"/>
              <a:t> del </a:t>
            </a:r>
            <a:r>
              <a:rPr lang="en-US" dirty="0" err="1" smtClean="0"/>
              <a:t>medio</a:t>
            </a:r>
            <a:r>
              <a:rPr lang="en-US" dirty="0" smtClean="0"/>
              <a:t> </a:t>
            </a:r>
            <a:r>
              <a:rPr lang="en-US" dirty="0" err="1" smtClean="0"/>
              <a:t>ambiente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0111" y="4276715"/>
            <a:ext cx="7345364" cy="1344137"/>
          </a:xfrm>
        </p:spPr>
        <p:txBody>
          <a:bodyPr/>
          <a:lstStyle/>
          <a:p>
            <a:pPr marL="457200" indent="-457200">
              <a:buAutoNum type="alphaLcPeriod"/>
            </a:pPr>
            <a:r>
              <a:rPr lang="en-US" dirty="0" err="1" smtClean="0"/>
              <a:t>leyes</a:t>
            </a:r>
            <a:r>
              <a:rPr lang="en-US" dirty="0" smtClean="0"/>
              <a:t>			c.    </a:t>
            </a:r>
            <a:r>
              <a:rPr lang="en-US" dirty="0" err="1" smtClean="0"/>
              <a:t>sembrar</a:t>
            </a:r>
            <a:endParaRPr lang="en-US" dirty="0"/>
          </a:p>
          <a:p>
            <a:pPr marL="457200" indent="-457200">
              <a:buAutoNum type="alphaLcPeriod"/>
            </a:pPr>
            <a:r>
              <a:rPr lang="en-US" dirty="0"/>
              <a:t>a</a:t>
            </a:r>
            <a:r>
              <a:rPr lang="en-US" dirty="0" smtClean="0"/>
              <a:t> favor de			d.    </a:t>
            </a:r>
            <a:r>
              <a:rPr lang="en-US" dirty="0"/>
              <a:t>e</a:t>
            </a:r>
            <a:r>
              <a:rPr lang="en-US" dirty="0" smtClean="0"/>
              <a:t>n contra de	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529054" y="4860572"/>
            <a:ext cx="822960" cy="416984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313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Presente</a:t>
            </a:r>
            <a:r>
              <a:rPr lang="en-US" dirty="0" smtClean="0"/>
              <a:t> perfecto del </a:t>
            </a:r>
            <a:r>
              <a:rPr lang="en-US" dirty="0" err="1" smtClean="0"/>
              <a:t>subjuntivo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9"/>
            <a:ext cx="7345364" cy="147485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20.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bueno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tú</a:t>
            </a:r>
            <a:r>
              <a:rPr lang="en-US" dirty="0" smtClean="0"/>
              <a:t> ________ </a:t>
            </a:r>
            <a:r>
              <a:rPr lang="en-US" dirty="0" err="1" smtClean="0"/>
              <a:t>recogido</a:t>
            </a:r>
            <a:r>
              <a:rPr lang="en-US" dirty="0" smtClean="0"/>
              <a:t> </a:t>
            </a:r>
            <a:r>
              <a:rPr lang="en-US" dirty="0" err="1" smtClean="0"/>
              <a:t>basura</a:t>
            </a:r>
            <a:r>
              <a:rPr lang="en-US" dirty="0" smtClean="0"/>
              <a:t> en el </a:t>
            </a:r>
            <a:r>
              <a:rPr lang="en-US" dirty="0" err="1" smtClean="0"/>
              <a:t>parque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0111" y="4276715"/>
            <a:ext cx="7345364" cy="1344137"/>
          </a:xfrm>
        </p:spPr>
        <p:txBody>
          <a:bodyPr/>
          <a:lstStyle/>
          <a:p>
            <a:pPr marL="457200" indent="-457200">
              <a:buAutoNum type="alphaLcPeriod"/>
            </a:pPr>
            <a:r>
              <a:rPr lang="en-US" dirty="0" err="1" smtClean="0"/>
              <a:t>hayas</a:t>
            </a:r>
            <a:r>
              <a:rPr lang="en-US" dirty="0" smtClean="0"/>
              <a:t>			c.    </a:t>
            </a:r>
            <a:r>
              <a:rPr lang="en-US" dirty="0" err="1" smtClean="0"/>
              <a:t>habías</a:t>
            </a:r>
            <a:endParaRPr lang="en-US" dirty="0"/>
          </a:p>
          <a:p>
            <a:pPr marL="457200" indent="-457200">
              <a:buAutoNum type="alphaLcPeriod"/>
            </a:pPr>
            <a:r>
              <a:rPr lang="en-US" dirty="0" smtClean="0"/>
              <a:t>has				d.    </a:t>
            </a:r>
            <a:r>
              <a:rPr lang="en-US" dirty="0" err="1" smtClean="0"/>
              <a:t>hayáis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10800000">
            <a:off x="2259054" y="4276715"/>
            <a:ext cx="822960" cy="416985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182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Adjetivos/Pronombres demostrativos  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9"/>
            <a:ext cx="7345364" cy="147485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21. 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______?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0111" y="3499557"/>
            <a:ext cx="7345364" cy="2121296"/>
          </a:xfrm>
        </p:spPr>
        <p:txBody>
          <a:bodyPr/>
          <a:lstStyle/>
          <a:p>
            <a:pPr marL="457200" indent="-457200">
              <a:buAutoNum type="alphaLcPeriod"/>
            </a:pPr>
            <a:r>
              <a:rPr lang="en-US" dirty="0" err="1" smtClean="0"/>
              <a:t>esta</a:t>
            </a:r>
            <a:r>
              <a:rPr lang="en-US" dirty="0" smtClean="0"/>
              <a:t>			c.    </a:t>
            </a:r>
            <a:r>
              <a:rPr lang="en-US" dirty="0" err="1" smtClean="0"/>
              <a:t>éso</a:t>
            </a:r>
            <a:endParaRPr lang="en-US" dirty="0"/>
          </a:p>
          <a:p>
            <a:pPr marL="457200" indent="-457200">
              <a:buAutoNum type="alphaLcPeriod"/>
            </a:pPr>
            <a:r>
              <a:rPr lang="en-US" dirty="0" err="1" smtClean="0"/>
              <a:t>éste</a:t>
            </a:r>
            <a:r>
              <a:rPr lang="en-US" dirty="0" smtClean="0"/>
              <a:t>			d.    </a:t>
            </a:r>
            <a:r>
              <a:rPr lang="en-US" dirty="0" err="1" smtClean="0"/>
              <a:t>eso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flipV="1">
            <a:off x="2706094" y="4085872"/>
            <a:ext cx="822960" cy="38735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713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/>
              <a:t>Adjetivos/Pronombres demostrativos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9"/>
            <a:ext cx="7345364" cy="147485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22. – </a:t>
            </a:r>
            <a:r>
              <a:rPr lang="en-US" dirty="0" err="1" smtClean="0"/>
              <a:t>Estos</a:t>
            </a:r>
            <a:r>
              <a:rPr lang="en-US" dirty="0" smtClean="0"/>
              <a:t> son los </a:t>
            </a:r>
            <a:r>
              <a:rPr lang="en-US" dirty="0" err="1" smtClean="0"/>
              <a:t>árboles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quieres</a:t>
            </a:r>
            <a:r>
              <a:rPr lang="en-US" dirty="0" smtClean="0"/>
              <a:t> </a:t>
            </a:r>
            <a:r>
              <a:rPr lang="en-US" dirty="0" err="1" smtClean="0"/>
              <a:t>sembrar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      -  No, son _____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allí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0111" y="4276715"/>
            <a:ext cx="7345364" cy="1344137"/>
          </a:xfrm>
        </p:spPr>
        <p:txBody>
          <a:bodyPr/>
          <a:lstStyle/>
          <a:p>
            <a:pPr marL="457200" indent="-457200">
              <a:buAutoNum type="alphaLcPeriod"/>
            </a:pPr>
            <a:r>
              <a:rPr lang="en-US" dirty="0" err="1" smtClean="0"/>
              <a:t>esos</a:t>
            </a:r>
            <a:r>
              <a:rPr lang="en-US" dirty="0" smtClean="0"/>
              <a:t>				c.    </a:t>
            </a:r>
            <a:r>
              <a:rPr lang="en-US" dirty="0" err="1" smtClean="0"/>
              <a:t>ésas</a:t>
            </a:r>
            <a:endParaRPr lang="en-US" dirty="0"/>
          </a:p>
          <a:p>
            <a:pPr marL="457200" indent="-457200">
              <a:buAutoNum type="alphaLcPeriod"/>
            </a:pPr>
            <a:r>
              <a:rPr lang="en-US" dirty="0" err="1" smtClean="0"/>
              <a:t>ésos</a:t>
            </a:r>
            <a:r>
              <a:rPr lang="en-US" dirty="0" smtClean="0"/>
              <a:t>				d.    </a:t>
            </a:r>
            <a:r>
              <a:rPr lang="en-US" dirty="0" err="1" smtClean="0"/>
              <a:t>aquellos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10800000">
            <a:off x="2160277" y="4811889"/>
            <a:ext cx="822960" cy="535174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02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4A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9"/>
            <a:ext cx="7345364" cy="147485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2. Si </a:t>
            </a:r>
            <a:r>
              <a:rPr lang="en-US" dirty="0" err="1" smtClean="0"/>
              <a:t>quieres</a:t>
            </a:r>
            <a:r>
              <a:rPr lang="en-US" dirty="0" smtClean="0"/>
              <a:t> </a:t>
            </a:r>
            <a:r>
              <a:rPr lang="en-US" dirty="0" err="1" smtClean="0"/>
              <a:t>guardar</a:t>
            </a:r>
            <a:r>
              <a:rPr lang="en-US" dirty="0" smtClean="0"/>
              <a:t> un </a:t>
            </a:r>
            <a:r>
              <a:rPr lang="en-US" dirty="0" err="1" smtClean="0"/>
              <a:t>secreto</a:t>
            </a:r>
            <a:r>
              <a:rPr lang="en-US" dirty="0" smtClean="0"/>
              <a:t>, no se lo </a:t>
            </a:r>
            <a:r>
              <a:rPr lang="en-US" dirty="0" err="1" smtClean="0"/>
              <a:t>digas</a:t>
            </a:r>
            <a:r>
              <a:rPr lang="en-US" dirty="0" smtClean="0"/>
              <a:t> a un amigo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___________.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0111" y="4276715"/>
            <a:ext cx="7345364" cy="1344137"/>
          </a:xfrm>
        </p:spPr>
        <p:txBody>
          <a:bodyPr/>
          <a:lstStyle/>
          <a:p>
            <a:pPr marL="457200" indent="-457200">
              <a:buAutoNum type="alphaLcPeriod"/>
            </a:pPr>
            <a:r>
              <a:rPr lang="en-US" dirty="0" err="1" smtClean="0"/>
              <a:t>comprensivo</a:t>
            </a:r>
            <a:r>
              <a:rPr lang="en-US" dirty="0" smtClean="0"/>
              <a:t>			c. </a:t>
            </a:r>
            <a:r>
              <a:rPr lang="en-US" dirty="0" err="1" smtClean="0"/>
              <a:t>chismoso</a:t>
            </a:r>
            <a:endParaRPr lang="en-US" dirty="0" smtClean="0"/>
          </a:p>
          <a:p>
            <a:pPr marL="457200" indent="-457200">
              <a:buAutoNum type="alphaLcPeriod"/>
            </a:pPr>
            <a:r>
              <a:rPr lang="en-US" dirty="0" err="1" smtClean="0"/>
              <a:t>cariñoso</a:t>
            </a:r>
            <a:r>
              <a:rPr lang="en-US" dirty="0" smtClean="0"/>
              <a:t>			d. </a:t>
            </a:r>
            <a:r>
              <a:rPr lang="en-US" dirty="0" err="1" smtClean="0"/>
              <a:t>vanidoso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529054" y="4276715"/>
            <a:ext cx="822960" cy="416984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37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Subjuntivo</a:t>
            </a:r>
            <a:r>
              <a:rPr lang="en-US" dirty="0" smtClean="0"/>
              <a:t> o </a:t>
            </a:r>
            <a:r>
              <a:rPr lang="en-US" dirty="0" err="1" smtClean="0"/>
              <a:t>Infinitivo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9"/>
            <a:ext cx="7345364" cy="147485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Ojalá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él</a:t>
            </a:r>
            <a:r>
              <a:rPr lang="en-US" dirty="0" smtClean="0"/>
              <a:t> me ________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teléfono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tarde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0111" y="4276715"/>
            <a:ext cx="7345364" cy="1344137"/>
          </a:xfrm>
        </p:spPr>
        <p:txBody>
          <a:bodyPr/>
          <a:lstStyle/>
          <a:p>
            <a:pPr marL="457200" indent="-457200">
              <a:buAutoNum type="alphaLcPeriod"/>
            </a:pPr>
            <a:r>
              <a:rPr lang="en-US" dirty="0" err="1" smtClean="0"/>
              <a:t>llamar</a:t>
            </a:r>
            <a:r>
              <a:rPr lang="en-US" dirty="0" smtClean="0"/>
              <a:t>			c. llama</a:t>
            </a:r>
          </a:p>
          <a:p>
            <a:pPr marL="457200" indent="-457200">
              <a:buAutoNum type="alphaLcPeriod"/>
            </a:pPr>
            <a:r>
              <a:rPr lang="en-US" dirty="0" err="1" smtClean="0"/>
              <a:t>llame</a:t>
            </a:r>
            <a:r>
              <a:rPr lang="en-US" dirty="0" smtClean="0"/>
              <a:t>			d. </a:t>
            </a:r>
            <a:r>
              <a:rPr lang="en-US" dirty="0" err="1" smtClean="0"/>
              <a:t>llamó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10800000">
            <a:off x="2273165" y="4860572"/>
            <a:ext cx="822960" cy="416984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34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Subjuntivo</a:t>
            </a:r>
            <a:r>
              <a:rPr lang="en-US" dirty="0" smtClean="0"/>
              <a:t> o </a:t>
            </a:r>
            <a:r>
              <a:rPr lang="en-US" dirty="0" err="1" smtClean="0"/>
              <a:t>Infinitivo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9"/>
            <a:ext cx="7345364" cy="147485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necesario</a:t>
            </a:r>
            <a:r>
              <a:rPr lang="en-US" dirty="0" smtClean="0"/>
              <a:t> _________ </a:t>
            </a:r>
            <a:r>
              <a:rPr lang="en-US" dirty="0" err="1" smtClean="0"/>
              <a:t>para</a:t>
            </a:r>
            <a:r>
              <a:rPr lang="en-US" dirty="0" smtClean="0"/>
              <a:t> el </a:t>
            </a:r>
            <a:r>
              <a:rPr lang="en-US" dirty="0" err="1" smtClean="0"/>
              <a:t>examen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0111" y="4276715"/>
            <a:ext cx="7345364" cy="1344137"/>
          </a:xfrm>
        </p:spPr>
        <p:txBody>
          <a:bodyPr/>
          <a:lstStyle/>
          <a:p>
            <a:pPr marL="457200" indent="-457200">
              <a:buAutoNum type="alphaLcPeriod"/>
            </a:pPr>
            <a:r>
              <a:rPr lang="en-US" dirty="0" err="1" smtClean="0"/>
              <a:t>estudiar</a:t>
            </a:r>
            <a:r>
              <a:rPr lang="en-US" dirty="0" smtClean="0"/>
              <a:t>			c. </a:t>
            </a:r>
            <a:r>
              <a:rPr lang="en-US" dirty="0" err="1" smtClean="0"/>
              <a:t>estudies</a:t>
            </a:r>
            <a:endParaRPr lang="en-US" dirty="0" smtClean="0"/>
          </a:p>
          <a:p>
            <a:pPr marL="457200" indent="-457200">
              <a:buAutoNum type="alphaLcPeriod"/>
            </a:pPr>
            <a:r>
              <a:rPr lang="en-US" dirty="0" err="1" smtClean="0"/>
              <a:t>estudia</a:t>
            </a:r>
            <a:r>
              <a:rPr lang="en-US" dirty="0" smtClean="0"/>
              <a:t>			d. </a:t>
            </a:r>
            <a:r>
              <a:rPr lang="en-US" dirty="0" err="1" smtClean="0"/>
              <a:t>estudie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10800000">
            <a:off x="2470720" y="4276715"/>
            <a:ext cx="822960" cy="416984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94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Para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9"/>
            <a:ext cx="7345364" cy="147485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5</a:t>
            </a:r>
            <a:r>
              <a:rPr lang="en-US" dirty="0" smtClean="0"/>
              <a:t>. - ¿</a:t>
            </a:r>
            <a:r>
              <a:rPr lang="en-US" dirty="0" err="1" smtClean="0"/>
              <a:t>Puedes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al </a:t>
            </a:r>
            <a:r>
              <a:rPr lang="en-US" dirty="0" err="1" smtClean="0"/>
              <a:t>supermercado</a:t>
            </a:r>
            <a:r>
              <a:rPr lang="en-US" dirty="0" smtClean="0"/>
              <a:t>? No </a:t>
            </a:r>
            <a:r>
              <a:rPr lang="en-US" dirty="0" err="1" smtClean="0"/>
              <a:t>tengo</a:t>
            </a:r>
            <a:r>
              <a:rPr lang="en-US" dirty="0" smtClean="0"/>
              <a:t> los </a:t>
            </a:r>
            <a:r>
              <a:rPr lang="en-US" dirty="0" err="1" smtClean="0"/>
              <a:t>ingredientes</a:t>
            </a:r>
            <a:r>
              <a:rPr lang="en-US" dirty="0" smtClean="0"/>
              <a:t> </a:t>
            </a:r>
            <a:r>
              <a:rPr lang="en-US" dirty="0" err="1" smtClean="0"/>
              <a:t>necesarios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cocinar</a:t>
            </a:r>
            <a:r>
              <a:rPr lang="en-US" dirty="0" smtClean="0"/>
              <a:t> la paella.</a:t>
            </a:r>
          </a:p>
          <a:p>
            <a:pPr marL="0" indent="0">
              <a:buNone/>
            </a:pPr>
            <a:r>
              <a:rPr lang="en-US" dirty="0" smtClean="0"/>
              <a:t>   - </a:t>
            </a:r>
            <a:r>
              <a:rPr lang="en-US" dirty="0" err="1" smtClean="0"/>
              <a:t>Sí</a:t>
            </a:r>
            <a:r>
              <a:rPr lang="en-US" dirty="0" smtClean="0"/>
              <a:t>, </a:t>
            </a:r>
            <a:r>
              <a:rPr lang="en-US" dirty="0" err="1" smtClean="0"/>
              <a:t>voy</a:t>
            </a:r>
            <a:r>
              <a:rPr lang="en-US" dirty="0" smtClean="0"/>
              <a:t> ___________ </a:t>
            </a:r>
            <a:r>
              <a:rPr lang="en-US" dirty="0" err="1" smtClean="0"/>
              <a:t>ti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0111" y="4784711"/>
            <a:ext cx="7345364" cy="1344137"/>
          </a:xfrm>
        </p:spPr>
        <p:txBody>
          <a:bodyPr/>
          <a:lstStyle/>
          <a:p>
            <a:pPr marL="457200" indent="-457200">
              <a:buAutoNum type="alphaLcPeriod"/>
            </a:pPr>
            <a:r>
              <a:rPr lang="en-US" dirty="0" smtClean="0"/>
              <a:t>purpose			c. in exchange for</a:t>
            </a:r>
          </a:p>
          <a:p>
            <a:pPr marL="457200" indent="-457200">
              <a:buAutoNum type="alphaLcPeriod"/>
            </a:pPr>
            <a:r>
              <a:rPr lang="en-US" dirty="0"/>
              <a:t>l</a:t>
            </a:r>
            <a:r>
              <a:rPr lang="en-US" dirty="0" smtClean="0"/>
              <a:t>ength of time		d. substitution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10800000">
            <a:off x="6379499" y="5388663"/>
            <a:ext cx="822960" cy="416984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900113" y="3536530"/>
            <a:ext cx="7345364" cy="1344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94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80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66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652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85900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712913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947863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74875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AutoNum type="alphaLcPeriod"/>
            </a:pPr>
            <a:r>
              <a:rPr lang="en-US" dirty="0" err="1" smtClean="0"/>
              <a:t>por</a:t>
            </a:r>
            <a:r>
              <a:rPr lang="en-US" dirty="0" smtClean="0"/>
              <a:t>				b. </a:t>
            </a:r>
            <a:r>
              <a:rPr lang="en-US" dirty="0" err="1" smtClean="0"/>
              <a:t>para</a:t>
            </a:r>
            <a:endParaRPr lang="en-US" dirty="0" smtClean="0"/>
          </a:p>
        </p:txBody>
      </p:sp>
      <p:sp>
        <p:nvSpPr>
          <p:cNvPr id="7" name="Right Arrow 6"/>
          <p:cNvSpPr/>
          <p:nvPr/>
        </p:nvSpPr>
        <p:spPr>
          <a:xfrm rot="10800000">
            <a:off x="1959899" y="3536530"/>
            <a:ext cx="822960" cy="416984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21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Para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9"/>
            <a:ext cx="7345364" cy="147485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6</a:t>
            </a:r>
            <a:r>
              <a:rPr lang="en-US" dirty="0" smtClean="0"/>
              <a:t>. </a:t>
            </a:r>
            <a:r>
              <a:rPr lang="en-US" dirty="0" err="1" smtClean="0"/>
              <a:t>Llamé</a:t>
            </a:r>
            <a:r>
              <a:rPr lang="en-US" dirty="0" smtClean="0"/>
              <a:t> a Juan ______ </a:t>
            </a:r>
            <a:r>
              <a:rPr lang="en-US" dirty="0" err="1" smtClean="0"/>
              <a:t>ver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venir</a:t>
            </a:r>
            <a:r>
              <a:rPr lang="en-US" dirty="0" smtClean="0"/>
              <a:t> a la fiesta.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0111" y="4784711"/>
            <a:ext cx="7345364" cy="1344137"/>
          </a:xfrm>
        </p:spPr>
        <p:txBody>
          <a:bodyPr/>
          <a:lstStyle/>
          <a:p>
            <a:pPr marL="457200" indent="-457200">
              <a:buAutoNum type="alphaLcPeriod"/>
            </a:pPr>
            <a:r>
              <a:rPr lang="en-US" dirty="0" smtClean="0"/>
              <a:t>purpose			c. in exchange for</a:t>
            </a:r>
          </a:p>
          <a:p>
            <a:pPr marL="457200" indent="-457200">
              <a:buAutoNum type="alphaLcPeriod"/>
            </a:pPr>
            <a:r>
              <a:rPr lang="en-US" dirty="0"/>
              <a:t>l</a:t>
            </a:r>
            <a:r>
              <a:rPr lang="en-US" dirty="0" smtClean="0"/>
              <a:t>ength of time		d. substitution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10800000">
            <a:off x="2682388" y="4784711"/>
            <a:ext cx="822960" cy="416984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900113" y="3536530"/>
            <a:ext cx="7345364" cy="1344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94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80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66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652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85900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712913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947863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74875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AutoNum type="alphaLcPeriod"/>
            </a:pPr>
            <a:r>
              <a:rPr lang="en-US" dirty="0" err="1" smtClean="0"/>
              <a:t>por</a:t>
            </a:r>
            <a:r>
              <a:rPr lang="en-US" dirty="0" smtClean="0"/>
              <a:t>				b. </a:t>
            </a:r>
            <a:r>
              <a:rPr lang="en-US" dirty="0" err="1" smtClean="0"/>
              <a:t>para</a:t>
            </a:r>
            <a:endParaRPr lang="en-US" dirty="0" smtClean="0"/>
          </a:p>
        </p:txBody>
      </p:sp>
      <p:sp>
        <p:nvSpPr>
          <p:cNvPr id="7" name="Right Arrow 6"/>
          <p:cNvSpPr/>
          <p:nvPr/>
        </p:nvSpPr>
        <p:spPr>
          <a:xfrm rot="10800000">
            <a:off x="5556538" y="3536530"/>
            <a:ext cx="822960" cy="416984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19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Vocabulary 4B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9"/>
            <a:ext cx="7345364" cy="2184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Lógico</a:t>
            </a:r>
            <a:r>
              <a:rPr lang="en-US" dirty="0" smtClean="0"/>
              <a:t>/ </a:t>
            </a:r>
            <a:r>
              <a:rPr lang="en-US" dirty="0" err="1" smtClean="0"/>
              <a:t>Ilógico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7</a:t>
            </a:r>
            <a:r>
              <a:rPr lang="en-US" dirty="0" smtClean="0"/>
              <a:t>. Un </a:t>
            </a:r>
            <a:r>
              <a:rPr lang="en-US" dirty="0" err="1" smtClean="0"/>
              <a:t>buen</a:t>
            </a:r>
            <a:r>
              <a:rPr lang="en-US" dirty="0" smtClean="0"/>
              <a:t> amigo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egoísta</a:t>
            </a:r>
            <a:r>
              <a:rPr lang="en-US" dirty="0" smtClean="0"/>
              <a:t> y </a:t>
            </a:r>
            <a:r>
              <a:rPr lang="en-US" dirty="0" err="1" smtClean="0"/>
              <a:t>sólo</a:t>
            </a:r>
            <a:r>
              <a:rPr lang="en-US" dirty="0" smtClean="0"/>
              <a:t> </a:t>
            </a:r>
            <a:r>
              <a:rPr lang="en-US" dirty="0" err="1" smtClean="0"/>
              <a:t>piensa</a:t>
            </a:r>
            <a:r>
              <a:rPr lang="en-US" dirty="0" smtClean="0"/>
              <a:t> en </a:t>
            </a:r>
            <a:r>
              <a:rPr lang="en-US" dirty="0" err="1" smtClean="0"/>
              <a:t>sí</a:t>
            </a:r>
            <a:r>
              <a:rPr lang="en-US" dirty="0" smtClean="0"/>
              <a:t> </a:t>
            </a:r>
            <a:r>
              <a:rPr lang="en-US" dirty="0" err="1" smtClean="0"/>
              <a:t>mismo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16200000">
            <a:off x="1835720" y="2726750"/>
            <a:ext cx="822960" cy="416984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73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900111" y="4276715"/>
            <a:ext cx="7345364" cy="1344137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lphaLcPeriod"/>
            </a:pPr>
            <a:r>
              <a:rPr lang="en-US" dirty="0" err="1" smtClean="0"/>
              <a:t>muchas</a:t>
            </a:r>
            <a:r>
              <a:rPr lang="en-US" dirty="0" smtClean="0"/>
              <a:t> </a:t>
            </a:r>
            <a:r>
              <a:rPr lang="en-US" dirty="0" err="1" smtClean="0"/>
              <a:t>peleas</a:t>
            </a:r>
            <a:r>
              <a:rPr lang="en-US" dirty="0" smtClean="0"/>
              <a:t>		c. </a:t>
            </a:r>
            <a:r>
              <a:rPr lang="en-US" dirty="0" err="1" smtClean="0"/>
              <a:t>mucha</a:t>
            </a:r>
            <a:r>
              <a:rPr lang="en-US" dirty="0" smtClean="0"/>
              <a:t> </a:t>
            </a:r>
            <a:r>
              <a:rPr lang="en-US" dirty="0" err="1" smtClean="0"/>
              <a:t>confianza</a:t>
            </a:r>
            <a:endParaRPr lang="en-US" dirty="0" smtClean="0"/>
          </a:p>
          <a:p>
            <a:pPr marL="457200" indent="-457200">
              <a:buAutoNum type="alphaLcPeriod"/>
            </a:pPr>
            <a:r>
              <a:rPr lang="en-US" dirty="0"/>
              <a:t>m</a:t>
            </a:r>
            <a:r>
              <a:rPr lang="en-US" dirty="0" smtClean="0"/>
              <a:t>ucho en </a:t>
            </a:r>
            <a:r>
              <a:rPr lang="en-US" dirty="0" err="1" smtClean="0"/>
              <a:t>común</a:t>
            </a:r>
            <a:r>
              <a:rPr lang="en-US" dirty="0" smtClean="0"/>
              <a:t>		d. </a:t>
            </a:r>
            <a:r>
              <a:rPr lang="en-US" dirty="0" err="1" smtClean="0"/>
              <a:t>muchas</a:t>
            </a:r>
            <a:r>
              <a:rPr lang="en-US" dirty="0" smtClean="0"/>
              <a:t> </a:t>
            </a:r>
            <a:r>
              <a:rPr lang="en-US" smtClean="0"/>
              <a:t>opini</a:t>
            </a:r>
            <a:r>
              <a:rPr lang="en-US"/>
              <a:t>o</a:t>
            </a:r>
            <a:r>
              <a:rPr lang="en-US" smtClean="0"/>
              <a:t>nes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Vocabulary 4B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9"/>
            <a:ext cx="7345364" cy="14748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8</a:t>
            </a:r>
            <a:r>
              <a:rPr lang="en-US" dirty="0" smtClean="0"/>
              <a:t>.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amigas</a:t>
            </a:r>
            <a:r>
              <a:rPr lang="en-US" dirty="0" smtClean="0"/>
              <a:t> y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tenemos</a:t>
            </a:r>
            <a:r>
              <a:rPr lang="en-US" dirty="0"/>
              <a:t> </a:t>
            </a:r>
            <a:r>
              <a:rPr lang="en-US" dirty="0" smtClean="0"/>
              <a:t>_________.  </a:t>
            </a:r>
            <a:r>
              <a:rPr lang="en-US" dirty="0" err="1" smtClean="0"/>
              <a:t>Siempre</a:t>
            </a:r>
            <a:r>
              <a:rPr lang="en-US" dirty="0" smtClean="0"/>
              <a:t> </a:t>
            </a:r>
            <a:r>
              <a:rPr lang="en-US" dirty="0" err="1" smtClean="0"/>
              <a:t>decimos</a:t>
            </a:r>
            <a:r>
              <a:rPr lang="en-US" dirty="0" smtClean="0"/>
              <a:t> y </a:t>
            </a:r>
            <a:r>
              <a:rPr lang="en-US" dirty="0" err="1" smtClean="0"/>
              <a:t>pensamos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mismas</a:t>
            </a:r>
            <a:r>
              <a:rPr lang="en-US" dirty="0" smtClean="0"/>
              <a:t> </a:t>
            </a:r>
            <a:r>
              <a:rPr lang="en-US" dirty="0" err="1" smtClean="0"/>
              <a:t>cosas</a:t>
            </a:r>
            <a:r>
              <a:rPr lang="en-US" dirty="0" smtClean="0"/>
              <a:t>, y </a:t>
            </a:r>
            <a:r>
              <a:rPr lang="en-US" dirty="0" err="1" smtClean="0"/>
              <a:t>casi</a:t>
            </a:r>
            <a:r>
              <a:rPr lang="en-US" dirty="0" smtClean="0"/>
              <a:t> </a:t>
            </a:r>
            <a:r>
              <a:rPr lang="en-US" dirty="0" err="1" smtClean="0"/>
              <a:t>siempre</a:t>
            </a:r>
            <a:r>
              <a:rPr lang="en-US" dirty="0" smtClean="0"/>
              <a:t> </a:t>
            </a:r>
            <a:r>
              <a:rPr lang="en-US" dirty="0" err="1" smtClean="0"/>
              <a:t>llevamos</a:t>
            </a:r>
            <a:r>
              <a:rPr lang="en-US" dirty="0" smtClean="0"/>
              <a:t> la </a:t>
            </a:r>
            <a:r>
              <a:rPr lang="en-US" dirty="0" err="1" smtClean="0"/>
              <a:t>misma</a:t>
            </a:r>
            <a:r>
              <a:rPr lang="en-US" dirty="0" smtClean="0"/>
              <a:t> </a:t>
            </a:r>
            <a:r>
              <a:rPr lang="en-US" dirty="0" err="1" smtClean="0"/>
              <a:t>ropa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10800000">
            <a:off x="3529054" y="4833399"/>
            <a:ext cx="822960" cy="416984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31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636</TotalTime>
  <Words>414</Words>
  <Application>Microsoft Macintosh PowerPoint</Application>
  <PresentationFormat>On-screen Show (4:3)</PresentationFormat>
  <Paragraphs>104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Capital</vt:lpstr>
      <vt:lpstr>Español 3 </vt:lpstr>
      <vt:lpstr>Vocabulary 4A</vt:lpstr>
      <vt:lpstr>4A Vocabulary</vt:lpstr>
      <vt:lpstr>Subjuntivo o Infinitivo</vt:lpstr>
      <vt:lpstr>Subjuntivo o Infinitivo</vt:lpstr>
      <vt:lpstr>Por vs Para</vt:lpstr>
      <vt:lpstr>Por vs Para</vt:lpstr>
      <vt:lpstr>Vocabulary 4B</vt:lpstr>
      <vt:lpstr>Vocabulary 4B</vt:lpstr>
      <vt:lpstr>Mandatos de Nosotros</vt:lpstr>
      <vt:lpstr>Mandatos de Nosotros</vt:lpstr>
      <vt:lpstr>Possessive Pronouns</vt:lpstr>
      <vt:lpstr>Vocabulary 5A</vt:lpstr>
      <vt:lpstr>Vocabulary 5A</vt:lpstr>
      <vt:lpstr>Presente Perfecto</vt:lpstr>
      <vt:lpstr>Presente Perfecto</vt:lpstr>
      <vt:lpstr>Pluscuamperfecto</vt:lpstr>
      <vt:lpstr>Pluscuamperfecto</vt:lpstr>
      <vt:lpstr>Vocabulary 5B</vt:lpstr>
      <vt:lpstr>Vocabulary 5B</vt:lpstr>
      <vt:lpstr>Presente perfecto del subjuntivo</vt:lpstr>
      <vt:lpstr>Adjetivos/Pronombres demostrativos  </vt:lpstr>
      <vt:lpstr>Adjetivos/Pronombres demostrativos </vt:lpstr>
    </vt:vector>
  </TitlesOfParts>
  <Company>BHS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3 </dc:title>
  <dc:creator>Jamie Franklin</dc:creator>
  <cp:lastModifiedBy>Jamie Franklin</cp:lastModifiedBy>
  <cp:revision>45</cp:revision>
  <dcterms:created xsi:type="dcterms:W3CDTF">2014-09-10T19:38:27Z</dcterms:created>
  <dcterms:modified xsi:type="dcterms:W3CDTF">2016-04-19T15:20:59Z</dcterms:modified>
</cp:coreProperties>
</file>